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8" r:id="rId12"/>
    <p:sldId id="269" r:id="rId13"/>
    <p:sldId id="267" r:id="rId14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12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>
      <p:cViewPr varScale="1">
        <p:scale>
          <a:sx n="68" d="100"/>
          <a:sy n="68" d="100"/>
        </p:scale>
        <p:origin x="1458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95120" y="680973"/>
            <a:ext cx="6953758" cy="756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14120" y="2997835"/>
            <a:ext cx="6915759" cy="2281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04761" y="1220117"/>
            <a:ext cx="579120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000" b="1" spc="-10" dirty="0">
                <a:solidFill>
                  <a:srgbClr val="F21297"/>
                </a:solidFill>
                <a:latin typeface="Arial"/>
                <a:cs typeface="Arial"/>
              </a:rPr>
              <a:t>ООУ„Кирил</a:t>
            </a:r>
            <a:r>
              <a:rPr sz="3000" b="1" spc="-40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3000" b="1" spc="-5" dirty="0">
                <a:solidFill>
                  <a:srgbClr val="F21297"/>
                </a:solidFill>
                <a:latin typeface="Arial"/>
                <a:cs typeface="Arial"/>
              </a:rPr>
              <a:t>Пејчиновиќ“</a:t>
            </a:r>
            <a:endParaRPr sz="3000" dirty="0">
              <a:solidFill>
                <a:srgbClr val="F21297"/>
              </a:solidFill>
              <a:latin typeface="Arial"/>
              <a:cs typeface="Arial"/>
            </a:endParaRPr>
          </a:p>
          <a:p>
            <a:pPr marL="2540" algn="ctr">
              <a:lnSpc>
                <a:spcPct val="100000"/>
              </a:lnSpc>
            </a:pPr>
            <a:r>
              <a:rPr sz="3000" b="1" spc="-5" dirty="0" err="1">
                <a:solidFill>
                  <a:srgbClr val="F21297"/>
                </a:solidFill>
                <a:latin typeface="Arial"/>
                <a:cs typeface="Arial"/>
              </a:rPr>
              <a:t>Кисела</a:t>
            </a:r>
            <a:r>
              <a:rPr sz="3000" b="1" spc="-50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3000" b="1" spc="-10" dirty="0">
                <a:solidFill>
                  <a:srgbClr val="F21297"/>
                </a:solidFill>
                <a:latin typeface="Arial"/>
                <a:cs typeface="Arial"/>
              </a:rPr>
              <a:t>Вода,</a:t>
            </a:r>
            <a:r>
              <a:rPr sz="3000" b="1" spc="-25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3000" b="1" spc="-10" dirty="0">
                <a:solidFill>
                  <a:srgbClr val="F21297"/>
                </a:solidFill>
                <a:latin typeface="Arial"/>
                <a:cs typeface="Arial"/>
              </a:rPr>
              <a:t>Скопје</a:t>
            </a:r>
            <a:endParaRPr sz="3000" dirty="0">
              <a:solidFill>
                <a:srgbClr val="F21297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4514" y="3528441"/>
            <a:ext cx="467169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94385" marR="74930" indent="-715010">
              <a:lnSpc>
                <a:spcPct val="100000"/>
              </a:lnSpc>
              <a:spcBef>
                <a:spcPts val="100"/>
              </a:spcBef>
            </a:pPr>
            <a:r>
              <a:rPr sz="3000" b="1" spc="-10" dirty="0">
                <a:solidFill>
                  <a:srgbClr val="F21297"/>
                </a:solidFill>
                <a:latin typeface="Arial"/>
                <a:cs typeface="Arial"/>
              </a:rPr>
              <a:t>Запишување </a:t>
            </a:r>
            <a:r>
              <a:rPr sz="3000" b="1" dirty="0">
                <a:solidFill>
                  <a:srgbClr val="F21297"/>
                </a:solidFill>
                <a:latin typeface="Arial"/>
                <a:cs typeface="Arial"/>
              </a:rPr>
              <a:t>на </a:t>
            </a:r>
            <a:r>
              <a:rPr sz="3000" b="1" spc="-25" dirty="0">
                <a:solidFill>
                  <a:srgbClr val="F21297"/>
                </a:solidFill>
                <a:latin typeface="Arial"/>
                <a:cs typeface="Arial"/>
              </a:rPr>
              <a:t>дете </a:t>
            </a:r>
            <a:r>
              <a:rPr sz="3000" b="1" spc="-20" dirty="0">
                <a:solidFill>
                  <a:srgbClr val="F21297"/>
                </a:solidFill>
                <a:latin typeface="Arial"/>
                <a:cs typeface="Arial"/>
              </a:rPr>
              <a:t>во </a:t>
            </a:r>
            <a:r>
              <a:rPr sz="3000" b="1" spc="-819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3000" b="1" spc="-10" dirty="0">
                <a:solidFill>
                  <a:srgbClr val="F21297"/>
                </a:solidFill>
                <a:latin typeface="Arial"/>
                <a:cs typeface="Arial"/>
              </a:rPr>
              <a:t>прво одделение</a:t>
            </a:r>
            <a:endParaRPr sz="3000" dirty="0">
              <a:solidFill>
                <a:srgbClr val="F21297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3000" b="1" spc="-10" dirty="0" err="1">
                <a:solidFill>
                  <a:srgbClr val="F21297"/>
                </a:solidFill>
                <a:latin typeface="Arial"/>
                <a:cs typeface="Arial"/>
              </a:rPr>
              <a:t>учебна</a:t>
            </a:r>
            <a:r>
              <a:rPr sz="3000" b="1" spc="-50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3000" b="1" spc="-5" dirty="0">
                <a:solidFill>
                  <a:srgbClr val="F21297"/>
                </a:solidFill>
                <a:latin typeface="Arial"/>
                <a:cs typeface="Arial"/>
              </a:rPr>
              <a:t>202</a:t>
            </a:r>
            <a:r>
              <a:rPr lang="en-US" sz="3000" b="1" spc="-5" dirty="0">
                <a:solidFill>
                  <a:srgbClr val="F21297"/>
                </a:solidFill>
                <a:latin typeface="Arial"/>
                <a:cs typeface="Arial"/>
              </a:rPr>
              <a:t>5</a:t>
            </a:r>
            <a:r>
              <a:rPr sz="3000" b="1" spc="-5" dirty="0">
                <a:solidFill>
                  <a:srgbClr val="F21297"/>
                </a:solidFill>
                <a:latin typeface="Arial"/>
                <a:cs typeface="Arial"/>
              </a:rPr>
              <a:t>-202</a:t>
            </a:r>
            <a:r>
              <a:rPr lang="en-US" sz="3000" b="1" spc="-5" dirty="0">
                <a:solidFill>
                  <a:srgbClr val="F21297"/>
                </a:solidFill>
                <a:latin typeface="Arial"/>
                <a:cs typeface="Arial"/>
              </a:rPr>
              <a:t>6</a:t>
            </a:r>
            <a:r>
              <a:rPr sz="3000" b="1" spc="-65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3000" b="1" spc="-15" dirty="0">
                <a:solidFill>
                  <a:srgbClr val="F21297"/>
                </a:solidFill>
                <a:latin typeface="Arial"/>
                <a:cs typeface="Arial"/>
              </a:rPr>
              <a:t>година</a:t>
            </a:r>
            <a:endParaRPr sz="3000" dirty="0">
              <a:solidFill>
                <a:srgbClr val="F21297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70197" y="795273"/>
            <a:ext cx="361251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80085" marR="5080" indent="-668020">
              <a:lnSpc>
                <a:spcPct val="100000"/>
              </a:lnSpc>
              <a:spcBef>
                <a:spcPts val="100"/>
              </a:spcBef>
            </a:pPr>
            <a:r>
              <a:rPr spc="-15" dirty="0">
                <a:solidFill>
                  <a:srgbClr val="F21297"/>
                </a:solidFill>
              </a:rPr>
              <a:t>Самостојност </a:t>
            </a:r>
            <a:r>
              <a:rPr dirty="0">
                <a:solidFill>
                  <a:srgbClr val="F21297"/>
                </a:solidFill>
              </a:rPr>
              <a:t>на </a:t>
            </a:r>
            <a:r>
              <a:rPr spc="-30" dirty="0">
                <a:solidFill>
                  <a:srgbClr val="F21297"/>
                </a:solidFill>
              </a:rPr>
              <a:t>детето </a:t>
            </a:r>
            <a:r>
              <a:rPr spc="-655" dirty="0">
                <a:solidFill>
                  <a:srgbClr val="F21297"/>
                </a:solidFill>
              </a:rPr>
              <a:t> </a:t>
            </a:r>
            <a:r>
              <a:rPr dirty="0">
                <a:solidFill>
                  <a:srgbClr val="F21297"/>
                </a:solidFill>
              </a:rPr>
              <a:t>и</a:t>
            </a:r>
            <a:r>
              <a:rPr spc="-20" dirty="0">
                <a:solidFill>
                  <a:srgbClr val="F21297"/>
                </a:solidFill>
              </a:rPr>
              <a:t> </a:t>
            </a:r>
            <a:r>
              <a:rPr dirty="0">
                <a:solidFill>
                  <a:srgbClr val="F21297"/>
                </a:solidFill>
              </a:rPr>
              <a:t>грижа</a:t>
            </a:r>
            <a:r>
              <a:rPr spc="-10" dirty="0">
                <a:solidFill>
                  <a:srgbClr val="F21297"/>
                </a:solidFill>
              </a:rPr>
              <a:t> </a:t>
            </a:r>
            <a:r>
              <a:rPr spc="-20" dirty="0">
                <a:solidFill>
                  <a:srgbClr val="F21297"/>
                </a:solidFill>
              </a:rPr>
              <a:t>за</a:t>
            </a:r>
            <a:r>
              <a:rPr spc="-15" dirty="0">
                <a:solidFill>
                  <a:srgbClr val="F21297"/>
                </a:solidFill>
              </a:rPr>
              <a:t> себе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2540635"/>
            <a:ext cx="7997825" cy="337185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6985" algn="just">
              <a:lnSpc>
                <a:spcPts val="2340"/>
              </a:lnSpc>
              <a:spcBef>
                <a:spcPts val="229"/>
              </a:spcBef>
            </a:pPr>
            <a:r>
              <a:rPr sz="2000" spc="-40" dirty="0">
                <a:solidFill>
                  <a:srgbClr val="F21297"/>
                </a:solidFill>
                <a:latin typeface="Arial"/>
                <a:cs typeface="Arial"/>
              </a:rPr>
              <a:t>Детето </a:t>
            </a:r>
            <a:r>
              <a:rPr sz="2000" spc="-5" dirty="0">
                <a:solidFill>
                  <a:srgbClr val="F21297"/>
                </a:solidFill>
                <a:latin typeface="Arial"/>
                <a:cs typeface="Arial"/>
              </a:rPr>
              <a:t>созреано за </a:t>
            </a:r>
            <a:r>
              <a:rPr sz="2000" spc="-10" dirty="0">
                <a:solidFill>
                  <a:srgbClr val="F21297"/>
                </a:solidFill>
                <a:latin typeface="Arial"/>
                <a:cs typeface="Arial"/>
              </a:rPr>
              <a:t>училиште </a:t>
            </a:r>
            <a:r>
              <a:rPr sz="2000" dirty="0">
                <a:solidFill>
                  <a:srgbClr val="F21297"/>
                </a:solidFill>
                <a:latin typeface="Arial"/>
                <a:cs typeface="Arial"/>
              </a:rPr>
              <a:t>покажува </a:t>
            </a:r>
            <a:r>
              <a:rPr sz="2000" spc="-5" dirty="0">
                <a:solidFill>
                  <a:srgbClr val="F21297"/>
                </a:solidFill>
                <a:latin typeface="Arial"/>
                <a:cs typeface="Arial"/>
              </a:rPr>
              <a:t>самостојаност </a:t>
            </a:r>
            <a:r>
              <a:rPr sz="2000" dirty="0">
                <a:solidFill>
                  <a:srgbClr val="F21297"/>
                </a:solidFill>
                <a:latin typeface="Arial"/>
                <a:cs typeface="Arial"/>
              </a:rPr>
              <a:t>и </a:t>
            </a:r>
            <a:r>
              <a:rPr sz="2000" spc="-5" dirty="0">
                <a:solidFill>
                  <a:srgbClr val="F21297"/>
                </a:solidFill>
                <a:latin typeface="Arial"/>
                <a:cs typeface="Arial"/>
              </a:rPr>
              <a:t>грижа за </a:t>
            </a:r>
            <a:r>
              <a:rPr sz="2000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21297"/>
                </a:solidFill>
                <a:latin typeface="Arial"/>
                <a:cs typeface="Arial"/>
              </a:rPr>
              <a:t>себе</a:t>
            </a:r>
            <a:r>
              <a:rPr sz="2000" spc="-20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21297"/>
                </a:solidFill>
                <a:latin typeface="Arial"/>
                <a:cs typeface="Arial"/>
              </a:rPr>
              <a:t>и</a:t>
            </a:r>
            <a:r>
              <a:rPr sz="2000" spc="-20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21297"/>
                </a:solidFill>
                <a:latin typeface="Arial"/>
                <a:cs typeface="Arial"/>
              </a:rPr>
              <a:t>за</a:t>
            </a:r>
            <a:r>
              <a:rPr sz="2000" spc="-15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21297"/>
                </a:solidFill>
                <a:latin typeface="Arial"/>
                <a:cs typeface="Arial"/>
              </a:rPr>
              <a:t>своите</a:t>
            </a:r>
            <a:r>
              <a:rPr sz="2000" spc="-30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21297"/>
                </a:solidFill>
                <a:latin typeface="Arial"/>
                <a:cs typeface="Arial"/>
              </a:rPr>
              <a:t>работи.</a:t>
            </a:r>
            <a:endParaRPr sz="2000" dirty="0">
              <a:solidFill>
                <a:srgbClr val="F21297"/>
              </a:solidFill>
              <a:latin typeface="Arial"/>
              <a:cs typeface="Arial"/>
            </a:endParaRPr>
          </a:p>
          <a:p>
            <a:pPr marL="12700" algn="just">
              <a:lnSpc>
                <a:spcPts val="2390"/>
              </a:lnSpc>
            </a:pPr>
            <a:r>
              <a:rPr sz="2000" spc="-10" dirty="0">
                <a:solidFill>
                  <a:srgbClr val="F21297"/>
                </a:solidFill>
                <a:latin typeface="Arial"/>
                <a:cs typeface="Arial"/>
              </a:rPr>
              <a:t>Самостојноста</a:t>
            </a:r>
            <a:r>
              <a:rPr sz="2000" spc="150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21297"/>
                </a:solidFill>
                <a:latin typeface="Arial"/>
                <a:cs typeface="Arial"/>
              </a:rPr>
              <a:t>зависи</a:t>
            </a:r>
            <a:r>
              <a:rPr sz="2000" spc="165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F21297"/>
                </a:solidFill>
                <a:latin typeface="Arial"/>
                <a:cs typeface="Arial"/>
              </a:rPr>
              <a:t>од</a:t>
            </a:r>
            <a:r>
              <a:rPr sz="2000" spc="140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F21297"/>
                </a:solidFill>
                <a:latin typeface="Arial"/>
                <a:cs typeface="Arial"/>
              </a:rPr>
              <a:t>односот</a:t>
            </a:r>
            <a:r>
              <a:rPr sz="2000" spc="145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21297"/>
                </a:solidFill>
                <a:latin typeface="Arial"/>
                <a:cs typeface="Arial"/>
              </a:rPr>
              <a:t>на</a:t>
            </a:r>
            <a:r>
              <a:rPr sz="2000" spc="135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F21297"/>
                </a:solidFill>
                <a:latin typeface="Arial"/>
                <a:cs typeface="Arial"/>
              </a:rPr>
              <a:t>родителот</a:t>
            </a:r>
            <a:r>
              <a:rPr sz="2000" spc="140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21297"/>
                </a:solidFill>
                <a:latin typeface="Arial"/>
                <a:cs typeface="Arial"/>
              </a:rPr>
              <a:t>спрема</a:t>
            </a:r>
            <a:r>
              <a:rPr sz="2000" spc="155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F21297"/>
                </a:solidFill>
                <a:latin typeface="Arial"/>
                <a:cs typeface="Arial"/>
              </a:rPr>
              <a:t>потребите</a:t>
            </a:r>
            <a:endParaRPr sz="2000" dirty="0">
              <a:solidFill>
                <a:srgbClr val="F21297"/>
              </a:solidFill>
              <a:latin typeface="Arial"/>
              <a:cs typeface="Arial"/>
            </a:endParaRPr>
          </a:p>
          <a:p>
            <a:pPr marL="12700" marR="5080" algn="just">
              <a:lnSpc>
                <a:spcPct val="98700"/>
              </a:lnSpc>
              <a:spcBef>
                <a:spcPts val="35"/>
              </a:spcBef>
            </a:pPr>
            <a:r>
              <a:rPr sz="2000" dirty="0">
                <a:solidFill>
                  <a:srgbClr val="F21297"/>
                </a:solidFill>
                <a:latin typeface="Arial"/>
                <a:cs typeface="Arial"/>
              </a:rPr>
              <a:t>и </a:t>
            </a:r>
            <a:r>
              <a:rPr sz="2000" spc="-5" dirty="0">
                <a:solidFill>
                  <a:srgbClr val="F21297"/>
                </a:solidFill>
                <a:latin typeface="Arial"/>
                <a:cs typeface="Arial"/>
              </a:rPr>
              <a:t>активностите на </a:t>
            </a:r>
            <a:r>
              <a:rPr sz="2000" spc="-35" dirty="0">
                <a:solidFill>
                  <a:srgbClr val="F21297"/>
                </a:solidFill>
                <a:latin typeface="Arial"/>
                <a:cs typeface="Arial"/>
              </a:rPr>
              <a:t>детето. </a:t>
            </a:r>
            <a:r>
              <a:rPr sz="2000" spc="-5" dirty="0">
                <a:solidFill>
                  <a:srgbClr val="F21297"/>
                </a:solidFill>
                <a:latin typeface="Arial"/>
                <a:cs typeface="Arial"/>
              </a:rPr>
              <a:t>Намалена сигурност </a:t>
            </a:r>
            <a:r>
              <a:rPr sz="2000" spc="-20" dirty="0">
                <a:solidFill>
                  <a:srgbClr val="F21297"/>
                </a:solidFill>
                <a:latin typeface="Arial"/>
                <a:cs typeface="Arial"/>
              </a:rPr>
              <a:t>во </a:t>
            </a:r>
            <a:r>
              <a:rPr sz="2000" spc="-10" dirty="0">
                <a:solidFill>
                  <a:srgbClr val="F21297"/>
                </a:solidFill>
                <a:latin typeface="Arial"/>
                <a:cs typeface="Arial"/>
              </a:rPr>
              <a:t>себе </a:t>
            </a:r>
            <a:r>
              <a:rPr sz="2000" dirty="0">
                <a:solidFill>
                  <a:srgbClr val="F21297"/>
                </a:solidFill>
                <a:latin typeface="Arial"/>
                <a:cs typeface="Arial"/>
              </a:rPr>
              <a:t>и </a:t>
            </a:r>
            <a:r>
              <a:rPr sz="2000" spc="-5" dirty="0">
                <a:solidFill>
                  <a:srgbClr val="F21297"/>
                </a:solidFill>
                <a:latin typeface="Arial"/>
                <a:cs typeface="Arial"/>
              </a:rPr>
              <a:t>помал </a:t>
            </a:r>
            <a:r>
              <a:rPr sz="2000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21297"/>
                </a:solidFill>
                <a:latin typeface="Arial"/>
                <a:cs typeface="Arial"/>
              </a:rPr>
              <a:t>интерес </a:t>
            </a:r>
            <a:r>
              <a:rPr sz="2000" spc="-5" dirty="0">
                <a:solidFill>
                  <a:srgbClr val="F21297"/>
                </a:solidFill>
                <a:latin typeface="Arial"/>
                <a:cs typeface="Arial"/>
              </a:rPr>
              <a:t>за самостојно </a:t>
            </a:r>
            <a:r>
              <a:rPr sz="2000" spc="-10" dirty="0">
                <a:solidFill>
                  <a:srgbClr val="F21297"/>
                </a:solidFill>
                <a:latin typeface="Arial"/>
                <a:cs typeface="Arial"/>
              </a:rPr>
              <a:t>извршување </a:t>
            </a:r>
            <a:r>
              <a:rPr sz="2000" spc="-5" dirty="0">
                <a:solidFill>
                  <a:srgbClr val="F21297"/>
                </a:solidFill>
                <a:latin typeface="Arial"/>
                <a:cs typeface="Arial"/>
              </a:rPr>
              <a:t>на </a:t>
            </a:r>
            <a:r>
              <a:rPr sz="2000" spc="-15" dirty="0">
                <a:solidFill>
                  <a:srgbClr val="F21297"/>
                </a:solidFill>
                <a:latin typeface="Arial"/>
                <a:cs typeface="Arial"/>
              </a:rPr>
              <a:t>задачите </a:t>
            </a:r>
            <a:r>
              <a:rPr sz="2000" spc="-5" dirty="0">
                <a:solidFill>
                  <a:srgbClr val="F21297"/>
                </a:solidFill>
                <a:latin typeface="Arial"/>
                <a:cs typeface="Arial"/>
              </a:rPr>
              <a:t>се </a:t>
            </a:r>
            <a:r>
              <a:rPr sz="2000" spc="-15" dirty="0">
                <a:solidFill>
                  <a:srgbClr val="F21297"/>
                </a:solidFill>
                <a:latin typeface="Arial"/>
                <a:cs typeface="Arial"/>
              </a:rPr>
              <a:t>појавува </a:t>
            </a:r>
            <a:r>
              <a:rPr sz="2000" dirty="0">
                <a:solidFill>
                  <a:srgbClr val="F21297"/>
                </a:solidFill>
                <a:latin typeface="Arial"/>
                <a:cs typeface="Arial"/>
              </a:rPr>
              <a:t>ако </a:t>
            </a:r>
            <a:r>
              <a:rPr sz="2000" spc="5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F21297"/>
                </a:solidFill>
                <a:latin typeface="Arial"/>
                <a:cs typeface="Arial"/>
              </a:rPr>
              <a:t>родителот </a:t>
            </a:r>
            <a:r>
              <a:rPr sz="2000" spc="-10" dirty="0">
                <a:solidFill>
                  <a:srgbClr val="F21297"/>
                </a:solidFill>
                <a:latin typeface="Arial"/>
                <a:cs typeface="Arial"/>
              </a:rPr>
              <a:t>работи</a:t>
            </a:r>
            <a:r>
              <a:rPr sz="2000" spc="-20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21297"/>
                </a:solidFill>
                <a:latin typeface="Arial"/>
                <a:cs typeface="Arial"/>
              </a:rPr>
              <a:t>се</a:t>
            </a:r>
            <a:r>
              <a:rPr sz="2000" spc="-15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21297"/>
                </a:solidFill>
                <a:latin typeface="Arial"/>
                <a:cs typeface="Arial"/>
              </a:rPr>
              <a:t>наместо</a:t>
            </a:r>
            <a:r>
              <a:rPr sz="2000" spc="-25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F21297"/>
                </a:solidFill>
                <a:latin typeface="Arial"/>
                <a:cs typeface="Arial"/>
              </a:rPr>
              <a:t>детето.</a:t>
            </a:r>
            <a:endParaRPr sz="2000" dirty="0">
              <a:solidFill>
                <a:srgbClr val="F21297"/>
              </a:solidFill>
              <a:latin typeface="Arial"/>
              <a:cs typeface="Arial"/>
            </a:endParaRPr>
          </a:p>
          <a:p>
            <a:pPr marL="12700" marR="5080" algn="just">
              <a:lnSpc>
                <a:spcPct val="99400"/>
              </a:lnSpc>
              <a:spcBef>
                <a:spcPts val="75"/>
              </a:spcBef>
            </a:pPr>
            <a:r>
              <a:rPr sz="2000" dirty="0">
                <a:solidFill>
                  <a:srgbClr val="F21297"/>
                </a:solidFill>
                <a:latin typeface="Arial"/>
                <a:cs typeface="Arial"/>
              </a:rPr>
              <a:t>Важна е </a:t>
            </a:r>
            <a:r>
              <a:rPr sz="2000" spc="-15" dirty="0">
                <a:solidFill>
                  <a:srgbClr val="F21297"/>
                </a:solidFill>
                <a:latin typeface="Arial"/>
                <a:cs typeface="Arial"/>
              </a:rPr>
              <a:t>позитивната </a:t>
            </a:r>
            <a:r>
              <a:rPr sz="2000" spc="-5" dirty="0">
                <a:solidFill>
                  <a:srgbClr val="F21297"/>
                </a:solidFill>
                <a:latin typeface="Arial"/>
                <a:cs typeface="Arial"/>
              </a:rPr>
              <a:t>реакција на </a:t>
            </a:r>
            <a:r>
              <a:rPr sz="2000" spc="-45" dirty="0">
                <a:solidFill>
                  <a:srgbClr val="F21297"/>
                </a:solidFill>
                <a:latin typeface="Arial"/>
                <a:cs typeface="Arial"/>
              </a:rPr>
              <a:t>родителот, </a:t>
            </a:r>
            <a:r>
              <a:rPr sz="2000" spc="-20" dirty="0">
                <a:solidFill>
                  <a:srgbClr val="F21297"/>
                </a:solidFill>
                <a:latin typeface="Arial"/>
                <a:cs typeface="Arial"/>
              </a:rPr>
              <a:t>пофалбата </a:t>
            </a:r>
            <a:r>
              <a:rPr sz="2000" dirty="0">
                <a:solidFill>
                  <a:srgbClr val="F21297"/>
                </a:solidFill>
                <a:latin typeface="Arial"/>
                <a:cs typeface="Arial"/>
              </a:rPr>
              <a:t>за секој </a:t>
            </a:r>
            <a:r>
              <a:rPr sz="2000" spc="5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21297"/>
                </a:solidFill>
                <a:latin typeface="Arial"/>
                <a:cs typeface="Arial"/>
              </a:rPr>
              <a:t>самостоен обид </a:t>
            </a:r>
            <a:r>
              <a:rPr sz="2000" dirty="0">
                <a:solidFill>
                  <a:srgbClr val="F21297"/>
                </a:solidFill>
                <a:latin typeface="Arial"/>
                <a:cs typeface="Arial"/>
              </a:rPr>
              <a:t>на </a:t>
            </a:r>
            <a:r>
              <a:rPr sz="2000" spc="-20" dirty="0">
                <a:solidFill>
                  <a:srgbClr val="F21297"/>
                </a:solidFill>
                <a:latin typeface="Arial"/>
                <a:cs typeface="Arial"/>
              </a:rPr>
              <a:t>детската </a:t>
            </a:r>
            <a:r>
              <a:rPr sz="2000" spc="-25" dirty="0">
                <a:solidFill>
                  <a:srgbClr val="F21297"/>
                </a:solidFill>
                <a:latin typeface="Arial"/>
                <a:cs typeface="Arial"/>
              </a:rPr>
              <a:t>активност, </a:t>
            </a:r>
            <a:r>
              <a:rPr sz="2000" spc="-5" dirty="0">
                <a:solidFill>
                  <a:srgbClr val="F21297"/>
                </a:solidFill>
                <a:latin typeface="Arial"/>
                <a:cs typeface="Arial"/>
              </a:rPr>
              <a:t>бидејќи </a:t>
            </a:r>
            <a:r>
              <a:rPr sz="2000" dirty="0">
                <a:solidFill>
                  <a:srgbClr val="F21297"/>
                </a:solidFill>
                <a:latin typeface="Arial"/>
                <a:cs typeface="Arial"/>
              </a:rPr>
              <a:t>на </a:t>
            </a:r>
            <a:r>
              <a:rPr sz="2000" spc="-15" dirty="0">
                <a:solidFill>
                  <a:srgbClr val="F21297"/>
                </a:solidFill>
                <a:latin typeface="Arial"/>
                <a:cs typeface="Arial"/>
              </a:rPr>
              <a:t>тој начин </a:t>
            </a:r>
            <a:r>
              <a:rPr sz="2000" spc="-40" dirty="0">
                <a:solidFill>
                  <a:srgbClr val="F21297"/>
                </a:solidFill>
                <a:latin typeface="Arial"/>
                <a:cs typeface="Arial"/>
              </a:rPr>
              <a:t>детето </a:t>
            </a:r>
            <a:r>
              <a:rPr sz="2000" spc="-35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21297"/>
                </a:solidFill>
                <a:latin typeface="Arial"/>
                <a:cs typeface="Arial"/>
              </a:rPr>
              <a:t>развива </a:t>
            </a:r>
            <a:r>
              <a:rPr sz="2000" spc="-15" dirty="0">
                <a:solidFill>
                  <a:srgbClr val="F21297"/>
                </a:solidFill>
                <a:latin typeface="Arial"/>
                <a:cs typeface="Arial"/>
              </a:rPr>
              <a:t>чувство </a:t>
            </a:r>
            <a:r>
              <a:rPr sz="2000" spc="-5" dirty="0">
                <a:solidFill>
                  <a:srgbClr val="F21297"/>
                </a:solidFill>
                <a:latin typeface="Arial"/>
                <a:cs typeface="Arial"/>
              </a:rPr>
              <a:t>на </a:t>
            </a:r>
            <a:r>
              <a:rPr sz="2000" spc="-10" dirty="0">
                <a:solidFill>
                  <a:srgbClr val="F21297"/>
                </a:solidFill>
                <a:latin typeface="Arial"/>
                <a:cs typeface="Arial"/>
              </a:rPr>
              <a:t>сигурност </a:t>
            </a:r>
            <a:r>
              <a:rPr sz="2000" dirty="0">
                <a:solidFill>
                  <a:srgbClr val="F21297"/>
                </a:solidFill>
                <a:latin typeface="Arial"/>
                <a:cs typeface="Arial"/>
              </a:rPr>
              <a:t>и </a:t>
            </a:r>
            <a:r>
              <a:rPr sz="2000" spc="-15" dirty="0">
                <a:solidFill>
                  <a:srgbClr val="F21297"/>
                </a:solidFill>
                <a:latin typeface="Arial"/>
                <a:cs typeface="Arial"/>
              </a:rPr>
              <a:t>самодоверба, </a:t>
            </a:r>
            <a:r>
              <a:rPr sz="2000" spc="5" dirty="0">
                <a:solidFill>
                  <a:srgbClr val="F21297"/>
                </a:solidFill>
                <a:latin typeface="Arial"/>
                <a:cs typeface="Arial"/>
              </a:rPr>
              <a:t>со </a:t>
            </a:r>
            <a:r>
              <a:rPr sz="2000" spc="-15" dirty="0">
                <a:solidFill>
                  <a:srgbClr val="F21297"/>
                </a:solidFill>
                <a:latin typeface="Arial"/>
                <a:cs typeface="Arial"/>
              </a:rPr>
              <a:t>што </a:t>
            </a:r>
            <a:r>
              <a:rPr sz="2000" dirty="0">
                <a:solidFill>
                  <a:srgbClr val="F21297"/>
                </a:solidFill>
                <a:latin typeface="Arial"/>
                <a:cs typeface="Arial"/>
              </a:rPr>
              <a:t>е </a:t>
            </a:r>
            <a:r>
              <a:rPr sz="2000" spc="-10" dirty="0">
                <a:solidFill>
                  <a:srgbClr val="F21297"/>
                </a:solidFill>
                <a:latin typeface="Arial"/>
                <a:cs typeface="Arial"/>
              </a:rPr>
              <a:t>мотивирано </a:t>
            </a:r>
            <a:r>
              <a:rPr sz="2000" spc="-545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21297"/>
                </a:solidFill>
                <a:latin typeface="Arial"/>
                <a:cs typeface="Arial"/>
              </a:rPr>
              <a:t>за</a:t>
            </a:r>
            <a:r>
              <a:rPr sz="2000" spc="5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F21297"/>
                </a:solidFill>
                <a:latin typeface="Arial"/>
                <a:cs typeface="Arial"/>
              </a:rPr>
              <a:t>понатамошни</a:t>
            </a:r>
            <a:r>
              <a:rPr sz="2000" spc="-10" dirty="0">
                <a:solidFill>
                  <a:srgbClr val="F21297"/>
                </a:solidFill>
                <a:latin typeface="Arial"/>
                <a:cs typeface="Arial"/>
              </a:rPr>
              <a:t> настојувања</a:t>
            </a:r>
            <a:r>
              <a:rPr sz="2000" spc="-5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F21297"/>
                </a:solidFill>
                <a:latin typeface="Arial"/>
                <a:cs typeface="Arial"/>
              </a:rPr>
              <a:t>во</a:t>
            </a:r>
            <a:r>
              <a:rPr sz="2000" spc="-10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F21297"/>
                </a:solidFill>
                <a:latin typeface="Arial"/>
                <a:cs typeface="Arial"/>
              </a:rPr>
              <a:t>совладувањето</a:t>
            </a:r>
            <a:r>
              <a:rPr sz="2000" spc="-10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21297"/>
                </a:solidFill>
                <a:latin typeface="Arial"/>
                <a:cs typeface="Arial"/>
              </a:rPr>
              <a:t>на</a:t>
            </a:r>
            <a:r>
              <a:rPr sz="2000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F21297"/>
                </a:solidFill>
                <a:latin typeface="Arial"/>
                <a:cs typeface="Arial"/>
              </a:rPr>
              <a:t>одредени </a:t>
            </a:r>
            <a:r>
              <a:rPr sz="2000" spc="-15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21297"/>
                </a:solidFill>
                <a:latin typeface="Arial"/>
                <a:cs typeface="Arial"/>
              </a:rPr>
              <a:t>проблемски</a:t>
            </a:r>
            <a:r>
              <a:rPr sz="2000" spc="-40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21297"/>
                </a:solidFill>
                <a:latin typeface="Arial"/>
                <a:cs typeface="Arial"/>
              </a:rPr>
              <a:t>ситуации.</a:t>
            </a:r>
            <a:endParaRPr sz="2000" dirty="0">
              <a:solidFill>
                <a:srgbClr val="F21297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7400" y="2057400"/>
            <a:ext cx="6915759" cy="4001095"/>
          </a:xfrm>
        </p:spPr>
        <p:txBody>
          <a:bodyPr/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kern="1200" dirty="0">
                <a:solidFill>
                  <a:srgbClr val="F21297"/>
                </a:solidFill>
              </a:rPr>
              <a:t>Немојте да имате преголеми очекувања и барања од вашето дете. 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kern="1200" dirty="0">
                <a:solidFill>
                  <a:srgbClr val="F21297"/>
                </a:solidFill>
              </a:rPr>
              <a:t>Бидете трпеливи и дозволете му самостојно да ги извршува основните активности и обврски кои го очекуваат, но бидете до него секогаш кога ке видите дека му е потребна вашата помош.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kern="1200" dirty="0">
                <a:solidFill>
                  <a:srgbClr val="F21297"/>
                </a:solidFill>
              </a:rPr>
              <a:t>Зборувајте позитивно за училиштето и не престанувајте постојано да го поттикнувате и да го охрабрувате вашето дете.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kern="1200" dirty="0">
                <a:solidFill>
                  <a:srgbClr val="F21297"/>
                </a:solidFill>
              </a:rPr>
              <a:t>И секако не заборавајте дека заедничката соработка и врската родител-дете-наставник е клучна за постигнување на успех.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706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1316473"/>
            <a:ext cx="8610600" cy="528129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" y="670142"/>
            <a:ext cx="861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k-MK" b="1" dirty="0">
                <a:solidFill>
                  <a:srgbClr val="F21297"/>
                </a:solidFill>
              </a:rPr>
              <a:t>Во текот на образување на вашето дете не престанувајте да ја градите куќата за поддршка на вас и вашето дете под зраците на позитивното родителско внимание.</a:t>
            </a:r>
          </a:p>
        </p:txBody>
      </p:sp>
    </p:spTree>
    <p:extLst>
      <p:ext uri="{BB962C8B-B14F-4D97-AF65-F5344CB8AC3E}">
        <p14:creationId xmlns:p14="http://schemas.microsoft.com/office/powerpoint/2010/main" val="448204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80759" y="0"/>
            <a:ext cx="3063240" cy="6857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52400" y="5867400"/>
            <a:ext cx="2776459" cy="8207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mk-MK" sz="1400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lang="mk-MK" sz="1200" b="1" dirty="0">
                <a:solidFill>
                  <a:srgbClr val="F21297"/>
                </a:solidFill>
                <a:latin typeface="Arial"/>
                <a:cs typeface="Arial"/>
              </a:rPr>
              <a:t>Стручни соработници: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 err="1">
                <a:solidFill>
                  <a:srgbClr val="F21297"/>
                </a:solidFill>
                <a:latin typeface="Arial"/>
                <a:cs typeface="Arial"/>
              </a:rPr>
              <a:t>Жаклина</a:t>
            </a:r>
            <a:r>
              <a:rPr sz="1200" spc="5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1200" spc="-15" dirty="0" err="1">
                <a:solidFill>
                  <a:srgbClr val="F21297"/>
                </a:solidFill>
                <a:latin typeface="Arial"/>
                <a:cs typeface="Arial"/>
              </a:rPr>
              <a:t>Стојановска</a:t>
            </a:r>
            <a:r>
              <a:rPr sz="1200" spc="-15" dirty="0">
                <a:solidFill>
                  <a:srgbClr val="F21297"/>
                </a:solidFill>
                <a:latin typeface="Arial"/>
                <a:cs typeface="Arial"/>
              </a:rPr>
              <a:t>-</a:t>
            </a:r>
            <a:r>
              <a:rPr sz="1200" spc="30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1200" spc="-10" dirty="0" err="1">
                <a:solidFill>
                  <a:srgbClr val="F21297"/>
                </a:solidFill>
                <a:latin typeface="Arial"/>
                <a:cs typeface="Arial"/>
              </a:rPr>
              <a:t>педагог</a:t>
            </a:r>
            <a:endParaRPr lang="mk-MK" sz="1200" spc="-10" dirty="0">
              <a:solidFill>
                <a:srgbClr val="F21297"/>
              </a:solidFill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mk-MK" sz="1200" spc="-10" dirty="0">
                <a:solidFill>
                  <a:srgbClr val="F21297"/>
                </a:solidFill>
                <a:latin typeface="Arial"/>
                <a:cs typeface="Arial"/>
              </a:rPr>
              <a:t>Ивана Велевска - психолог</a:t>
            </a:r>
            <a:r>
              <a:rPr sz="1200" spc="-10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endParaRPr lang="mk-MK" sz="1200" spc="-5" dirty="0">
              <a:solidFill>
                <a:srgbClr val="F21297"/>
              </a:solidFill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 err="1">
                <a:solidFill>
                  <a:srgbClr val="F21297"/>
                </a:solidFill>
                <a:latin typeface="Arial"/>
                <a:cs typeface="Arial"/>
              </a:rPr>
              <a:t>Велика</a:t>
            </a:r>
            <a:r>
              <a:rPr sz="1200" spc="-15" dirty="0">
                <a:solidFill>
                  <a:srgbClr val="F21297"/>
                </a:solidFill>
                <a:latin typeface="Arial"/>
                <a:cs typeface="Arial"/>
              </a:rPr>
              <a:t> Миленковска</a:t>
            </a:r>
            <a:r>
              <a:rPr sz="1200" spc="-5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21297"/>
                </a:solidFill>
                <a:latin typeface="Arial"/>
                <a:cs typeface="Arial"/>
              </a:rPr>
              <a:t>-</a:t>
            </a:r>
            <a:r>
              <a:rPr sz="1200" spc="-35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1200" spc="-25" dirty="0" err="1">
                <a:solidFill>
                  <a:srgbClr val="F21297"/>
                </a:solidFill>
                <a:latin typeface="Arial"/>
                <a:cs typeface="Arial"/>
              </a:rPr>
              <a:t>дефектоло</a:t>
            </a:r>
            <a:r>
              <a:rPr lang="mk-MK" sz="1200" spc="-25" dirty="0">
                <a:solidFill>
                  <a:srgbClr val="F21297"/>
                </a:solidFill>
                <a:latin typeface="Arial"/>
                <a:cs typeface="Arial"/>
              </a:rPr>
              <a:t>г</a:t>
            </a:r>
            <a:endParaRPr sz="1200" dirty="0">
              <a:solidFill>
                <a:srgbClr val="F21297"/>
              </a:solidFill>
              <a:latin typeface="Arial"/>
              <a:cs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4932"/>
            <a:ext cx="5919669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3400" y="761111"/>
            <a:ext cx="5411738" cy="8438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5080" lvl="0">
              <a:spcBef>
                <a:spcPts val="100"/>
              </a:spcBef>
            </a:pPr>
            <a:r>
              <a:rPr lang="mk-MK" sz="2400" dirty="0">
                <a:solidFill>
                  <a:srgbClr val="F21297"/>
                </a:solidFill>
                <a:latin typeface="Arial"/>
                <a:cs typeface="Arial"/>
              </a:rPr>
              <a:t>Нашето мото за идните првачиња е </a:t>
            </a:r>
          </a:p>
          <a:p>
            <a:pPr marL="12700" marR="5080" lvl="0">
              <a:spcBef>
                <a:spcPts val="100"/>
              </a:spcBef>
            </a:pPr>
            <a:r>
              <a:rPr lang="mk-MK" sz="2400" b="1" dirty="0">
                <a:solidFill>
                  <a:srgbClr val="F21297"/>
                </a:solidFill>
                <a:latin typeface="Arial"/>
                <a:cs typeface="Arial"/>
              </a:rPr>
              <a:t>„Среќни родители = среќни деца“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40429" y="856233"/>
            <a:ext cx="5309235" cy="1550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2000" b="0" spc="-15" dirty="0">
                <a:solidFill>
                  <a:srgbClr val="F21297"/>
                </a:solidFill>
                <a:latin typeface="Arial"/>
                <a:cs typeface="Arial"/>
              </a:rPr>
              <a:t>Запишувањето</a:t>
            </a:r>
            <a:r>
              <a:rPr sz="2000" b="0" spc="-25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b="0" spc="-5" dirty="0">
                <a:solidFill>
                  <a:srgbClr val="F21297"/>
                </a:solidFill>
                <a:latin typeface="Arial"/>
                <a:cs typeface="Arial"/>
              </a:rPr>
              <a:t>на</a:t>
            </a:r>
            <a:r>
              <a:rPr sz="2000" b="0" spc="5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b="0" spc="-40" dirty="0">
                <a:solidFill>
                  <a:srgbClr val="F21297"/>
                </a:solidFill>
                <a:latin typeface="Arial"/>
                <a:cs typeface="Arial"/>
              </a:rPr>
              <a:t>детето</a:t>
            </a:r>
            <a:r>
              <a:rPr sz="2000" b="0" spc="5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b="0" spc="-15" dirty="0">
                <a:solidFill>
                  <a:srgbClr val="F21297"/>
                </a:solidFill>
                <a:latin typeface="Arial"/>
                <a:cs typeface="Arial"/>
              </a:rPr>
              <a:t>во</a:t>
            </a:r>
            <a:r>
              <a:rPr sz="2000" b="0" spc="-10" dirty="0">
                <a:solidFill>
                  <a:srgbClr val="F21297"/>
                </a:solidFill>
                <a:latin typeface="Arial"/>
                <a:cs typeface="Arial"/>
              </a:rPr>
              <a:t> прво</a:t>
            </a:r>
            <a:r>
              <a:rPr sz="2000" b="0" spc="-15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b="0" spc="-20" dirty="0">
                <a:solidFill>
                  <a:srgbClr val="F21297"/>
                </a:solidFill>
                <a:latin typeface="Arial"/>
                <a:cs typeface="Arial"/>
              </a:rPr>
              <a:t>одделение </a:t>
            </a:r>
            <a:r>
              <a:rPr sz="2000" b="0" spc="-540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F21297"/>
                </a:solidFill>
                <a:latin typeface="Arial"/>
                <a:cs typeface="Arial"/>
              </a:rPr>
              <a:t>е </a:t>
            </a:r>
            <a:r>
              <a:rPr sz="2000" b="0" spc="-10" dirty="0">
                <a:solidFill>
                  <a:srgbClr val="F21297"/>
                </a:solidFill>
                <a:latin typeface="Arial"/>
                <a:cs typeface="Arial"/>
              </a:rPr>
              <a:t>регулирано </a:t>
            </a:r>
            <a:r>
              <a:rPr sz="2000" b="0" spc="10" dirty="0">
                <a:solidFill>
                  <a:srgbClr val="F21297"/>
                </a:solidFill>
                <a:latin typeface="Arial"/>
                <a:cs typeface="Arial"/>
              </a:rPr>
              <a:t>со </a:t>
            </a:r>
            <a:r>
              <a:rPr sz="2000" b="0" dirty="0">
                <a:solidFill>
                  <a:srgbClr val="F21297"/>
                </a:solidFill>
                <a:latin typeface="Arial"/>
                <a:cs typeface="Arial"/>
              </a:rPr>
              <a:t>член </a:t>
            </a:r>
            <a:r>
              <a:rPr sz="2000" b="0" spc="-5" dirty="0">
                <a:solidFill>
                  <a:srgbClr val="F21297"/>
                </a:solidFill>
                <a:latin typeface="Arial"/>
                <a:cs typeface="Arial"/>
              </a:rPr>
              <a:t>60, 61,62 </a:t>
            </a:r>
            <a:r>
              <a:rPr sz="2000" b="0" dirty="0">
                <a:solidFill>
                  <a:srgbClr val="F21297"/>
                </a:solidFill>
                <a:latin typeface="Arial"/>
                <a:cs typeface="Arial"/>
              </a:rPr>
              <a:t>и </a:t>
            </a:r>
            <a:r>
              <a:rPr sz="2000" b="0" spc="-5" dirty="0">
                <a:solidFill>
                  <a:srgbClr val="F21297"/>
                </a:solidFill>
                <a:latin typeface="Arial"/>
                <a:cs typeface="Arial"/>
              </a:rPr>
              <a:t>63 </a:t>
            </a:r>
            <a:r>
              <a:rPr sz="2000" b="0" spc="-25" dirty="0">
                <a:solidFill>
                  <a:srgbClr val="F21297"/>
                </a:solidFill>
                <a:latin typeface="Arial"/>
                <a:cs typeface="Arial"/>
              </a:rPr>
              <a:t>од </a:t>
            </a:r>
            <a:r>
              <a:rPr sz="2000" b="0" spc="-20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b="0" spc="-5" dirty="0">
                <a:solidFill>
                  <a:srgbClr val="F21297"/>
                </a:solidFill>
                <a:latin typeface="Arial"/>
                <a:cs typeface="Arial"/>
              </a:rPr>
              <a:t>Законот </a:t>
            </a:r>
            <a:r>
              <a:rPr sz="2000" b="0" dirty="0">
                <a:solidFill>
                  <a:srgbClr val="F21297"/>
                </a:solidFill>
                <a:latin typeface="Arial"/>
                <a:cs typeface="Arial"/>
              </a:rPr>
              <a:t>за </a:t>
            </a:r>
            <a:r>
              <a:rPr sz="2000" b="0" spc="-10" dirty="0">
                <a:solidFill>
                  <a:srgbClr val="F21297"/>
                </a:solidFill>
                <a:latin typeface="Arial"/>
                <a:cs typeface="Arial"/>
              </a:rPr>
              <a:t>основното образование </a:t>
            </a:r>
            <a:r>
              <a:rPr sz="2000" b="0" spc="-5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F21297"/>
                </a:solidFill>
                <a:latin typeface="Arial"/>
                <a:cs typeface="Arial"/>
              </a:rPr>
              <a:t>(„Службен </a:t>
            </a:r>
            <a:r>
              <a:rPr sz="2000" b="0" spc="-5" dirty="0">
                <a:solidFill>
                  <a:srgbClr val="F21297"/>
                </a:solidFill>
                <a:latin typeface="Arial"/>
                <a:cs typeface="Arial"/>
              </a:rPr>
              <a:t>весник </a:t>
            </a:r>
            <a:r>
              <a:rPr sz="2000" b="0" dirty="0">
                <a:solidFill>
                  <a:srgbClr val="F21297"/>
                </a:solidFill>
                <a:latin typeface="Arial"/>
                <a:cs typeface="Arial"/>
              </a:rPr>
              <a:t>на </a:t>
            </a:r>
            <a:r>
              <a:rPr sz="2000" b="0" spc="-15" dirty="0">
                <a:solidFill>
                  <a:srgbClr val="F21297"/>
                </a:solidFill>
                <a:latin typeface="Arial"/>
                <a:cs typeface="Arial"/>
              </a:rPr>
              <a:t>Република </a:t>
            </a:r>
            <a:r>
              <a:rPr sz="2000" b="0" spc="-5" dirty="0">
                <a:solidFill>
                  <a:srgbClr val="F21297"/>
                </a:solidFill>
                <a:latin typeface="Arial"/>
                <a:cs typeface="Arial"/>
              </a:rPr>
              <a:t>Северна </a:t>
            </a:r>
            <a:r>
              <a:rPr sz="2000" b="0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b="0" spc="-5" dirty="0">
                <a:solidFill>
                  <a:srgbClr val="F21297"/>
                </a:solidFill>
                <a:latin typeface="Arial"/>
                <a:cs typeface="Arial"/>
              </a:rPr>
              <a:t>Македонија</a:t>
            </a:r>
            <a:r>
              <a:rPr sz="2000" b="0" spc="-35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F21297"/>
                </a:solidFill>
                <a:latin typeface="Arial"/>
                <a:cs typeface="Arial"/>
              </a:rPr>
              <a:t>бр.161/19</a:t>
            </a:r>
            <a:r>
              <a:rPr sz="2000" b="0" spc="-25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F21297"/>
                </a:solidFill>
                <a:latin typeface="Arial"/>
                <a:cs typeface="Arial"/>
              </a:rPr>
              <a:t>и</a:t>
            </a:r>
            <a:r>
              <a:rPr sz="2000" b="0" spc="-20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b="0" spc="-5" dirty="0">
                <a:solidFill>
                  <a:srgbClr val="F21297"/>
                </a:solidFill>
                <a:latin typeface="Arial"/>
                <a:cs typeface="Arial"/>
              </a:rPr>
              <a:t>229/20).</a:t>
            </a:r>
            <a:endParaRPr sz="2000" dirty="0">
              <a:solidFill>
                <a:srgbClr val="F21297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2218" y="3074035"/>
            <a:ext cx="7658100" cy="3063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4925" marR="30480" algn="ctr">
              <a:lnSpc>
                <a:spcPct val="100000"/>
              </a:lnSpc>
              <a:spcBef>
                <a:spcPts val="105"/>
              </a:spcBef>
            </a:pPr>
            <a:r>
              <a:rPr lang="mk-MK" sz="2000" dirty="0">
                <a:solidFill>
                  <a:srgbClr val="F21297"/>
                </a:solidFill>
                <a:latin typeface="Arial"/>
                <a:cs typeface="Arial"/>
              </a:rPr>
              <a:t>Р</a:t>
            </a:r>
            <a:r>
              <a:rPr sz="2000" spc="-45" dirty="0" err="1">
                <a:solidFill>
                  <a:srgbClr val="F21297"/>
                </a:solidFill>
                <a:latin typeface="Arial"/>
                <a:cs typeface="Arial"/>
              </a:rPr>
              <a:t>одителот</a:t>
            </a:r>
            <a:r>
              <a:rPr sz="2000" spc="-45" dirty="0">
                <a:solidFill>
                  <a:srgbClr val="F21297"/>
                </a:solidFill>
                <a:latin typeface="Arial"/>
                <a:cs typeface="Arial"/>
              </a:rPr>
              <a:t>, </a:t>
            </a:r>
            <a:r>
              <a:rPr sz="2000" spc="-10" dirty="0">
                <a:solidFill>
                  <a:srgbClr val="F21297"/>
                </a:solidFill>
                <a:latin typeface="Arial"/>
                <a:cs typeface="Arial"/>
              </a:rPr>
              <a:t>односно </a:t>
            </a:r>
            <a:r>
              <a:rPr sz="2000" spc="-545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F21297"/>
                </a:solidFill>
                <a:latin typeface="Arial"/>
                <a:cs typeface="Arial"/>
              </a:rPr>
              <a:t>старателот </a:t>
            </a:r>
            <a:r>
              <a:rPr sz="2000" dirty="0">
                <a:solidFill>
                  <a:srgbClr val="F21297"/>
                </a:solidFill>
                <a:latin typeface="Arial"/>
                <a:cs typeface="Arial"/>
              </a:rPr>
              <a:t>е </a:t>
            </a:r>
            <a:r>
              <a:rPr sz="2000" spc="-10" dirty="0">
                <a:solidFill>
                  <a:srgbClr val="F21297"/>
                </a:solidFill>
                <a:latin typeface="Arial"/>
                <a:cs typeface="Arial"/>
              </a:rPr>
              <a:t>должен </a:t>
            </a:r>
            <a:r>
              <a:rPr sz="2000" dirty="0">
                <a:solidFill>
                  <a:srgbClr val="F21297"/>
                </a:solidFill>
                <a:latin typeface="Arial"/>
                <a:cs typeface="Arial"/>
              </a:rPr>
              <a:t>да </a:t>
            </a:r>
            <a:r>
              <a:rPr sz="2000" spc="-25" dirty="0" err="1">
                <a:solidFill>
                  <a:srgbClr val="F21297"/>
                </a:solidFill>
                <a:latin typeface="Arial"/>
                <a:cs typeface="Arial"/>
              </a:rPr>
              <a:t>го</a:t>
            </a:r>
            <a:r>
              <a:rPr sz="2000" spc="-25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spc="-5" dirty="0" err="1">
                <a:solidFill>
                  <a:srgbClr val="F21297"/>
                </a:solidFill>
                <a:latin typeface="Arial"/>
                <a:cs typeface="Arial"/>
              </a:rPr>
              <a:t>запише</a:t>
            </a:r>
            <a:r>
              <a:rPr lang="mk-MK" sz="2000" spc="-5" dirty="0">
                <a:solidFill>
                  <a:srgbClr val="F21297"/>
                </a:solidFill>
                <a:latin typeface="Arial"/>
                <a:cs typeface="Arial"/>
              </a:rPr>
              <a:t> во прво одделение</a:t>
            </a:r>
            <a:r>
              <a:rPr sz="2000" spc="-5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F21297"/>
                </a:solidFill>
                <a:latin typeface="Arial"/>
                <a:cs typeface="Arial"/>
              </a:rPr>
              <a:t>детето </a:t>
            </a:r>
            <a:r>
              <a:rPr sz="2000" spc="5" dirty="0">
                <a:solidFill>
                  <a:srgbClr val="F21297"/>
                </a:solidFill>
                <a:latin typeface="Arial"/>
                <a:cs typeface="Arial"/>
              </a:rPr>
              <a:t>кое </a:t>
            </a:r>
            <a:r>
              <a:rPr sz="2000" dirty="0">
                <a:solidFill>
                  <a:srgbClr val="F21297"/>
                </a:solidFill>
                <a:latin typeface="Arial"/>
                <a:cs typeface="Arial"/>
              </a:rPr>
              <a:t>до </a:t>
            </a:r>
            <a:r>
              <a:rPr sz="2000" spc="-10" dirty="0">
                <a:solidFill>
                  <a:srgbClr val="F21297"/>
                </a:solidFill>
                <a:latin typeface="Arial"/>
                <a:cs typeface="Arial"/>
              </a:rPr>
              <a:t>крајот </a:t>
            </a:r>
            <a:r>
              <a:rPr sz="2000" spc="-5" dirty="0">
                <a:solidFill>
                  <a:srgbClr val="F21297"/>
                </a:solidFill>
                <a:latin typeface="Arial"/>
                <a:cs typeface="Arial"/>
              </a:rPr>
              <a:t>на </a:t>
            </a:r>
            <a:r>
              <a:rPr sz="2000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21297"/>
                </a:solidFill>
                <a:latin typeface="Arial"/>
                <a:cs typeface="Arial"/>
              </a:rPr>
              <a:t>календарската</a:t>
            </a:r>
            <a:r>
              <a:rPr sz="2000" spc="-40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F21297"/>
                </a:solidFill>
                <a:latin typeface="Arial"/>
                <a:cs typeface="Arial"/>
              </a:rPr>
              <a:t>година</a:t>
            </a:r>
            <a:r>
              <a:rPr sz="2000" spc="-30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21297"/>
                </a:solidFill>
                <a:latin typeface="Arial"/>
                <a:cs typeface="Arial"/>
              </a:rPr>
              <a:t>ќе </a:t>
            </a:r>
            <a:r>
              <a:rPr sz="2000" spc="-15" dirty="0">
                <a:solidFill>
                  <a:srgbClr val="F21297"/>
                </a:solidFill>
                <a:latin typeface="Arial"/>
                <a:cs typeface="Arial"/>
              </a:rPr>
              <a:t>наполни</a:t>
            </a:r>
            <a:r>
              <a:rPr sz="2000" spc="-20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21297"/>
                </a:solidFill>
                <a:latin typeface="Arial"/>
                <a:cs typeface="Arial"/>
              </a:rPr>
              <a:t>шест</a:t>
            </a:r>
            <a:r>
              <a:rPr sz="2000" spc="-35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F21297"/>
                </a:solidFill>
                <a:latin typeface="Arial"/>
                <a:cs typeface="Arial"/>
              </a:rPr>
              <a:t>години</a:t>
            </a:r>
            <a:endParaRPr sz="2000" dirty="0">
              <a:solidFill>
                <a:srgbClr val="F21297"/>
              </a:solidFill>
              <a:latin typeface="Arial"/>
              <a:cs typeface="Arial"/>
            </a:endParaRPr>
          </a:p>
          <a:p>
            <a:pPr algn="ctr">
              <a:lnSpc>
                <a:spcPts val="2340"/>
              </a:lnSpc>
            </a:pPr>
            <a:r>
              <a:rPr sz="2000" b="1" spc="-5" dirty="0">
                <a:solidFill>
                  <a:srgbClr val="F21297"/>
                </a:solidFill>
                <a:latin typeface="Calibri"/>
                <a:cs typeface="Calibri"/>
              </a:rPr>
              <a:t>(деца</a:t>
            </a:r>
            <a:r>
              <a:rPr sz="2000" b="1" spc="-30" dirty="0">
                <a:solidFill>
                  <a:srgbClr val="F21297"/>
                </a:solidFill>
                <a:latin typeface="Calibri"/>
                <a:cs typeface="Calibri"/>
              </a:rPr>
              <a:t> </a:t>
            </a:r>
            <a:r>
              <a:rPr sz="2000" b="1" spc="-10" dirty="0" err="1">
                <a:solidFill>
                  <a:srgbClr val="F21297"/>
                </a:solidFill>
                <a:latin typeface="Calibri"/>
                <a:cs typeface="Calibri"/>
              </a:rPr>
              <a:t>родени</a:t>
            </a:r>
            <a:r>
              <a:rPr sz="2000" b="1" spc="-40" dirty="0">
                <a:solidFill>
                  <a:srgbClr val="F21297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21297"/>
                </a:solidFill>
                <a:latin typeface="Calibri"/>
                <a:cs typeface="Calibri"/>
              </a:rPr>
              <a:t>201</a:t>
            </a:r>
            <a:r>
              <a:rPr lang="en-US" sz="2000" b="1" dirty="0">
                <a:solidFill>
                  <a:srgbClr val="F21297"/>
                </a:solidFill>
                <a:latin typeface="Calibri"/>
                <a:cs typeface="Calibri"/>
              </a:rPr>
              <a:t>9</a:t>
            </a:r>
            <a:r>
              <a:rPr sz="2000" b="1" spc="-40" dirty="0">
                <a:solidFill>
                  <a:srgbClr val="F21297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21297"/>
                </a:solidFill>
                <a:latin typeface="Calibri"/>
                <a:cs typeface="Calibri"/>
              </a:rPr>
              <a:t>година)</a:t>
            </a:r>
            <a:r>
              <a:rPr sz="2000" spc="-10" dirty="0">
                <a:solidFill>
                  <a:srgbClr val="F21297"/>
                </a:solidFill>
                <a:latin typeface="Arial"/>
                <a:cs typeface="Arial"/>
              </a:rPr>
              <a:t>.“</a:t>
            </a:r>
            <a:endParaRPr sz="2000" dirty="0">
              <a:solidFill>
                <a:srgbClr val="F21297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900" dirty="0">
              <a:solidFill>
                <a:srgbClr val="F21297"/>
              </a:solidFill>
              <a:latin typeface="Arial"/>
              <a:cs typeface="Arial"/>
            </a:endParaRPr>
          </a:p>
          <a:p>
            <a:pPr marL="12065" marR="5080" indent="66675" algn="ctr">
              <a:lnSpc>
                <a:spcPct val="100000"/>
              </a:lnSpc>
              <a:tabLst>
                <a:tab pos="1717675" algn="l"/>
                <a:tab pos="2656840" algn="l"/>
              </a:tabLst>
            </a:pPr>
            <a:r>
              <a:rPr sz="2000" dirty="0" err="1">
                <a:solidFill>
                  <a:srgbClr val="F21297"/>
                </a:solidFill>
                <a:latin typeface="Arial"/>
                <a:cs typeface="Arial"/>
              </a:rPr>
              <a:t>По</a:t>
            </a:r>
            <a:r>
              <a:rPr sz="2000" spc="-5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21297"/>
                </a:solidFill>
                <a:latin typeface="Arial"/>
                <a:cs typeface="Arial"/>
              </a:rPr>
              <a:t>исклучок,</a:t>
            </a:r>
            <a:r>
              <a:rPr sz="2000" spc="-15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srgbClr val="F21297"/>
                </a:solidFill>
                <a:latin typeface="Arial"/>
                <a:cs typeface="Arial"/>
              </a:rPr>
              <a:t>детето	</a:t>
            </a:r>
            <a:r>
              <a:rPr sz="2000" spc="-5" dirty="0">
                <a:solidFill>
                  <a:srgbClr val="F21297"/>
                </a:solidFill>
                <a:latin typeface="Arial"/>
                <a:cs typeface="Arial"/>
              </a:rPr>
              <a:t>може да </a:t>
            </a:r>
            <a:r>
              <a:rPr sz="2000" dirty="0">
                <a:solidFill>
                  <a:srgbClr val="F21297"/>
                </a:solidFill>
                <a:latin typeface="Arial"/>
                <a:cs typeface="Arial"/>
              </a:rPr>
              <a:t>се </a:t>
            </a:r>
            <a:r>
              <a:rPr sz="2000" spc="-5" dirty="0">
                <a:solidFill>
                  <a:srgbClr val="F21297"/>
                </a:solidFill>
                <a:latin typeface="Arial"/>
                <a:cs typeface="Arial"/>
              </a:rPr>
              <a:t>запише </a:t>
            </a:r>
            <a:r>
              <a:rPr sz="2000" spc="-15" dirty="0">
                <a:solidFill>
                  <a:srgbClr val="F21297"/>
                </a:solidFill>
                <a:latin typeface="Arial"/>
                <a:cs typeface="Arial"/>
              </a:rPr>
              <a:t>во </a:t>
            </a:r>
            <a:r>
              <a:rPr sz="2000" spc="-10" dirty="0">
                <a:solidFill>
                  <a:srgbClr val="F21297"/>
                </a:solidFill>
                <a:latin typeface="Arial"/>
                <a:cs typeface="Arial"/>
              </a:rPr>
              <a:t>прво </a:t>
            </a:r>
            <a:r>
              <a:rPr sz="2000" spc="-20" dirty="0">
                <a:solidFill>
                  <a:srgbClr val="F21297"/>
                </a:solidFill>
                <a:latin typeface="Arial"/>
                <a:cs typeface="Arial"/>
              </a:rPr>
              <a:t>одделение, </a:t>
            </a:r>
            <a:r>
              <a:rPr sz="2000" spc="-15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21297"/>
                </a:solidFill>
                <a:latin typeface="Arial"/>
                <a:cs typeface="Arial"/>
              </a:rPr>
              <a:t>доколку </a:t>
            </a:r>
            <a:r>
              <a:rPr sz="2000" spc="-10" dirty="0">
                <a:solidFill>
                  <a:srgbClr val="F21297"/>
                </a:solidFill>
                <a:latin typeface="Arial"/>
                <a:cs typeface="Arial"/>
              </a:rPr>
              <a:t>наполни </a:t>
            </a:r>
            <a:r>
              <a:rPr sz="2000" dirty="0">
                <a:solidFill>
                  <a:srgbClr val="F21297"/>
                </a:solidFill>
                <a:latin typeface="Arial"/>
                <a:cs typeface="Arial"/>
              </a:rPr>
              <a:t>шест </a:t>
            </a:r>
            <a:r>
              <a:rPr sz="2000" spc="-20" dirty="0">
                <a:solidFill>
                  <a:srgbClr val="F21297"/>
                </a:solidFill>
                <a:latin typeface="Arial"/>
                <a:cs typeface="Arial"/>
              </a:rPr>
              <a:t>години </a:t>
            </a:r>
            <a:r>
              <a:rPr sz="2000" spc="-5" dirty="0">
                <a:solidFill>
                  <a:srgbClr val="F21297"/>
                </a:solidFill>
                <a:latin typeface="Arial"/>
                <a:cs typeface="Arial"/>
              </a:rPr>
              <a:t>до </a:t>
            </a:r>
            <a:r>
              <a:rPr sz="2000" b="1" spc="-5" dirty="0">
                <a:solidFill>
                  <a:srgbClr val="F21297"/>
                </a:solidFill>
                <a:latin typeface="Arial"/>
                <a:cs typeface="Arial"/>
              </a:rPr>
              <a:t>31 </a:t>
            </a:r>
            <a:r>
              <a:rPr sz="2000" b="1" spc="-10" dirty="0">
                <a:solidFill>
                  <a:srgbClr val="F21297"/>
                </a:solidFill>
                <a:latin typeface="Arial"/>
                <a:cs typeface="Arial"/>
              </a:rPr>
              <a:t>јануари </a:t>
            </a:r>
            <a:r>
              <a:rPr sz="2000" b="1" spc="-5" dirty="0" err="1">
                <a:solidFill>
                  <a:srgbClr val="F21297"/>
                </a:solidFill>
                <a:latin typeface="Arial"/>
                <a:cs typeface="Arial"/>
              </a:rPr>
              <a:t>наредната</a:t>
            </a:r>
            <a:r>
              <a:rPr sz="2000" b="1" spc="-5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b="1" spc="-5" dirty="0" err="1">
                <a:solidFill>
                  <a:srgbClr val="F21297"/>
                </a:solidFill>
                <a:latin typeface="Arial"/>
                <a:cs typeface="Arial"/>
              </a:rPr>
              <a:t>година</a:t>
            </a:r>
            <a:r>
              <a:rPr lang="mk-MK" sz="2000" spc="-5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lang="en-US" sz="2000" spc="-5" dirty="0">
                <a:solidFill>
                  <a:srgbClr val="F21297"/>
                </a:solidFill>
                <a:latin typeface="Arial"/>
                <a:cs typeface="Arial"/>
              </a:rPr>
              <a:t>(</a:t>
            </a:r>
            <a:r>
              <a:rPr lang="mk-MK" sz="2000" spc="-5" dirty="0">
                <a:solidFill>
                  <a:srgbClr val="F21297"/>
                </a:solidFill>
                <a:latin typeface="Arial"/>
                <a:cs typeface="Arial"/>
              </a:rPr>
              <a:t>20</a:t>
            </a:r>
            <a:r>
              <a:rPr lang="en-US" sz="2000" spc="-5" dirty="0">
                <a:solidFill>
                  <a:srgbClr val="F21297"/>
                </a:solidFill>
                <a:latin typeface="Arial"/>
                <a:cs typeface="Arial"/>
              </a:rPr>
              <a:t>20</a:t>
            </a:r>
            <a:r>
              <a:rPr lang="mk-MK" sz="2000" spc="-5" dirty="0">
                <a:solidFill>
                  <a:srgbClr val="F21297"/>
                </a:solidFill>
                <a:latin typeface="Arial"/>
                <a:cs typeface="Arial"/>
              </a:rPr>
              <a:t> год.</a:t>
            </a:r>
            <a:r>
              <a:rPr lang="en-US" sz="2000" spc="-5" dirty="0">
                <a:solidFill>
                  <a:srgbClr val="F21297"/>
                </a:solidFill>
                <a:latin typeface="Arial"/>
                <a:cs typeface="Arial"/>
              </a:rPr>
              <a:t>)</a:t>
            </a:r>
            <a:r>
              <a:rPr sz="2000" spc="-5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spc="-545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lang="mk-MK" sz="2000" spc="-545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spc="-5" dirty="0" err="1">
                <a:solidFill>
                  <a:srgbClr val="F21297"/>
                </a:solidFill>
                <a:latin typeface="Arial"/>
                <a:cs typeface="Arial"/>
              </a:rPr>
              <a:t>по</a:t>
            </a:r>
            <a:r>
              <a:rPr sz="2000" spc="5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spc="-20" dirty="0" err="1">
                <a:solidFill>
                  <a:srgbClr val="F21297"/>
                </a:solidFill>
                <a:latin typeface="Arial"/>
                <a:cs typeface="Arial"/>
              </a:rPr>
              <a:t>претходно</a:t>
            </a:r>
            <a:r>
              <a:rPr lang="mk-MK" sz="2000" spc="-20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spc="-10" dirty="0" err="1">
                <a:solidFill>
                  <a:srgbClr val="F21297"/>
                </a:solidFill>
                <a:latin typeface="Arial"/>
                <a:cs typeface="Arial"/>
              </a:rPr>
              <a:t>барање</a:t>
            </a:r>
            <a:r>
              <a:rPr sz="2000" spc="-10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F21297"/>
                </a:solidFill>
                <a:latin typeface="Arial"/>
                <a:cs typeface="Arial"/>
              </a:rPr>
              <a:t>од </a:t>
            </a:r>
            <a:r>
              <a:rPr sz="2000" spc="-45" dirty="0">
                <a:solidFill>
                  <a:srgbClr val="F21297"/>
                </a:solidFill>
                <a:latin typeface="Arial"/>
                <a:cs typeface="Arial"/>
              </a:rPr>
              <a:t>родителот, </a:t>
            </a:r>
            <a:r>
              <a:rPr sz="2000" spc="-10" dirty="0">
                <a:solidFill>
                  <a:srgbClr val="F21297"/>
                </a:solidFill>
                <a:latin typeface="Arial"/>
                <a:cs typeface="Arial"/>
              </a:rPr>
              <a:t>односно </a:t>
            </a:r>
            <a:r>
              <a:rPr sz="2000" spc="-25" dirty="0">
                <a:solidFill>
                  <a:srgbClr val="F21297"/>
                </a:solidFill>
                <a:latin typeface="Arial"/>
                <a:cs typeface="Arial"/>
              </a:rPr>
              <a:t>старателот </a:t>
            </a:r>
            <a:r>
              <a:rPr sz="2000" dirty="0">
                <a:solidFill>
                  <a:srgbClr val="F21297"/>
                </a:solidFill>
                <a:latin typeface="Arial"/>
                <a:cs typeface="Arial"/>
              </a:rPr>
              <a:t>и </a:t>
            </a:r>
            <a:r>
              <a:rPr sz="2000" spc="5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21297"/>
                </a:solidFill>
                <a:latin typeface="Arial"/>
                <a:cs typeface="Arial"/>
              </a:rPr>
              <a:t>добиено</a:t>
            </a:r>
            <a:r>
              <a:rPr sz="2000" spc="-30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21297"/>
                </a:solidFill>
                <a:latin typeface="Arial"/>
                <a:cs typeface="Arial"/>
              </a:rPr>
              <a:t>мислење</a:t>
            </a:r>
            <a:r>
              <a:rPr sz="2000" spc="-30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spc="-25" dirty="0" err="1">
                <a:solidFill>
                  <a:srgbClr val="F21297"/>
                </a:solidFill>
                <a:latin typeface="Arial"/>
                <a:cs typeface="Arial"/>
              </a:rPr>
              <a:t>од</a:t>
            </a:r>
            <a:r>
              <a:rPr sz="2000" spc="-5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spc="-25" dirty="0" err="1">
                <a:solidFill>
                  <a:srgbClr val="F21297"/>
                </a:solidFill>
                <a:latin typeface="Arial"/>
                <a:cs typeface="Arial"/>
              </a:rPr>
              <a:t>педаг</a:t>
            </a:r>
            <a:r>
              <a:rPr lang="mk-MK" sz="2000" spc="-25" dirty="0">
                <a:solidFill>
                  <a:srgbClr val="F21297"/>
                </a:solidFill>
                <a:latin typeface="Arial"/>
                <a:cs typeface="Arial"/>
              </a:rPr>
              <a:t>ошко психолошката служба на основното училиште.</a:t>
            </a:r>
            <a:endParaRPr sz="2000" dirty="0">
              <a:solidFill>
                <a:srgbClr val="F21297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91000" y="1066800"/>
            <a:ext cx="3570604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21360" marR="5080" indent="-708660">
              <a:lnSpc>
                <a:spcPct val="100000"/>
              </a:lnSpc>
              <a:spcBef>
                <a:spcPts val="105"/>
              </a:spcBef>
            </a:pPr>
            <a:r>
              <a:rPr sz="2000" spc="-15" dirty="0">
                <a:solidFill>
                  <a:srgbClr val="F21297"/>
                </a:solidFill>
                <a:latin typeface="Arial"/>
                <a:cs typeface="Arial"/>
              </a:rPr>
              <a:t>Запишувањето</a:t>
            </a:r>
            <a:r>
              <a:rPr sz="2000" spc="-40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21297"/>
                </a:solidFill>
                <a:latin typeface="Arial"/>
                <a:cs typeface="Arial"/>
              </a:rPr>
              <a:t>на </a:t>
            </a:r>
            <a:r>
              <a:rPr sz="2000" spc="-40" dirty="0">
                <a:solidFill>
                  <a:srgbClr val="F21297"/>
                </a:solidFill>
                <a:latin typeface="Arial"/>
                <a:cs typeface="Arial"/>
              </a:rPr>
              <a:t>детето</a:t>
            </a:r>
            <a:r>
              <a:rPr sz="2000" spc="-5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F21297"/>
                </a:solidFill>
                <a:latin typeface="Arial"/>
                <a:cs typeface="Arial"/>
              </a:rPr>
              <a:t>во </a:t>
            </a:r>
            <a:r>
              <a:rPr sz="2000" spc="-545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21297"/>
                </a:solidFill>
                <a:latin typeface="Arial"/>
                <a:cs typeface="Arial"/>
              </a:rPr>
              <a:t>прво</a:t>
            </a:r>
            <a:r>
              <a:rPr sz="2000" spc="-5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F21297"/>
                </a:solidFill>
                <a:latin typeface="Arial"/>
                <a:cs typeface="Arial"/>
              </a:rPr>
              <a:t>одделение</a:t>
            </a:r>
            <a:endParaRPr sz="2000" dirty="0">
              <a:solidFill>
                <a:srgbClr val="F21297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540" y="2693035"/>
            <a:ext cx="7998459" cy="342209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solidFill>
                  <a:srgbClr val="F21297"/>
                </a:solidFill>
                <a:latin typeface="Arial"/>
                <a:cs typeface="Arial"/>
              </a:rPr>
              <a:t>Запишувањето</a:t>
            </a:r>
            <a:r>
              <a:rPr sz="2000" spc="-5" dirty="0">
                <a:solidFill>
                  <a:srgbClr val="F21297"/>
                </a:solidFill>
                <a:latin typeface="Arial"/>
                <a:cs typeface="Arial"/>
              </a:rPr>
              <a:t> на</a:t>
            </a:r>
            <a:r>
              <a:rPr sz="2000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F21297"/>
                </a:solidFill>
                <a:latin typeface="Arial"/>
                <a:cs typeface="Arial"/>
              </a:rPr>
              <a:t>детето,</a:t>
            </a:r>
            <a:r>
              <a:rPr sz="2000" spc="-30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21297"/>
                </a:solidFill>
                <a:latin typeface="Arial"/>
                <a:cs typeface="Arial"/>
              </a:rPr>
              <a:t>на</a:t>
            </a:r>
            <a:r>
              <a:rPr sz="2000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F21297"/>
                </a:solidFill>
                <a:latin typeface="Arial"/>
                <a:cs typeface="Arial"/>
              </a:rPr>
              <a:t>барање</a:t>
            </a:r>
            <a:r>
              <a:rPr sz="2000" spc="-10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21297"/>
                </a:solidFill>
                <a:latin typeface="Arial"/>
                <a:cs typeface="Arial"/>
              </a:rPr>
              <a:t>на</a:t>
            </a:r>
            <a:r>
              <a:rPr sz="2000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F21297"/>
                </a:solidFill>
                <a:latin typeface="Arial"/>
                <a:cs typeface="Arial"/>
              </a:rPr>
              <a:t>родителот/старателот, </a:t>
            </a:r>
            <a:r>
              <a:rPr sz="2000" spc="-30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lang="mk-MK" sz="2000" spc="-30" dirty="0">
                <a:solidFill>
                  <a:srgbClr val="F21297"/>
                </a:solidFill>
                <a:latin typeface="Arial"/>
                <a:cs typeface="Arial"/>
              </a:rPr>
              <a:t>надлежна </a:t>
            </a:r>
            <a:r>
              <a:rPr sz="2000" spc="-15" dirty="0" err="1">
                <a:solidFill>
                  <a:srgbClr val="F21297"/>
                </a:solidFill>
                <a:latin typeface="Arial"/>
                <a:cs typeface="Arial"/>
              </a:rPr>
              <a:t>здравствена</a:t>
            </a:r>
            <a:r>
              <a:rPr sz="2000" spc="-15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21297"/>
                </a:solidFill>
                <a:latin typeface="Arial"/>
                <a:cs typeface="Arial"/>
              </a:rPr>
              <a:t>установа </a:t>
            </a:r>
            <a:r>
              <a:rPr sz="2000" spc="-5" dirty="0">
                <a:solidFill>
                  <a:srgbClr val="F21297"/>
                </a:solidFill>
                <a:latin typeface="Arial"/>
                <a:cs typeface="Arial"/>
              </a:rPr>
              <a:t>може </a:t>
            </a:r>
            <a:r>
              <a:rPr sz="2000" spc="-10" dirty="0">
                <a:solidFill>
                  <a:srgbClr val="F21297"/>
                </a:solidFill>
                <a:latin typeface="Arial"/>
                <a:cs typeface="Arial"/>
              </a:rPr>
              <a:t>да </a:t>
            </a:r>
            <a:r>
              <a:rPr sz="2000" spc="-25" dirty="0">
                <a:solidFill>
                  <a:srgbClr val="F21297"/>
                </a:solidFill>
                <a:latin typeface="Arial"/>
                <a:cs typeface="Arial"/>
              </a:rPr>
              <a:t>го </a:t>
            </a:r>
            <a:r>
              <a:rPr sz="2000" spc="-15" dirty="0">
                <a:solidFill>
                  <a:srgbClr val="F21297"/>
                </a:solidFill>
                <a:latin typeface="Arial"/>
                <a:cs typeface="Arial"/>
              </a:rPr>
              <a:t>одложи </a:t>
            </a:r>
            <a:r>
              <a:rPr sz="2000" dirty="0">
                <a:solidFill>
                  <a:srgbClr val="F21297"/>
                </a:solidFill>
                <a:latin typeface="Arial"/>
                <a:cs typeface="Arial"/>
              </a:rPr>
              <a:t>за </a:t>
            </a:r>
            <a:r>
              <a:rPr sz="2000" spc="-20" dirty="0" err="1">
                <a:solidFill>
                  <a:srgbClr val="F21297"/>
                </a:solidFill>
                <a:latin typeface="Arial"/>
                <a:cs typeface="Arial"/>
              </a:rPr>
              <a:t>една</a:t>
            </a:r>
            <a:r>
              <a:rPr sz="2000" spc="-20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spc="-20" dirty="0" err="1">
                <a:solidFill>
                  <a:srgbClr val="F21297"/>
                </a:solidFill>
                <a:latin typeface="Arial"/>
                <a:cs typeface="Arial"/>
              </a:rPr>
              <a:t>година</a:t>
            </a:r>
            <a:r>
              <a:rPr lang="mk-MK" sz="2000" spc="-20" dirty="0">
                <a:solidFill>
                  <a:srgbClr val="F21297"/>
                </a:solidFill>
                <a:latin typeface="Arial"/>
                <a:cs typeface="Arial"/>
              </a:rPr>
              <a:t> доколку</a:t>
            </a:r>
            <a:r>
              <a:rPr sz="2000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F21297"/>
                </a:solidFill>
                <a:latin typeface="Arial"/>
                <a:cs typeface="Arial"/>
              </a:rPr>
              <a:t>се </a:t>
            </a:r>
            <a:r>
              <a:rPr sz="2000" spc="10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21297"/>
                </a:solidFill>
                <a:latin typeface="Arial"/>
                <a:cs typeface="Arial"/>
              </a:rPr>
              <a:t>утврди</a:t>
            </a:r>
            <a:r>
              <a:rPr sz="2000" spc="-35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F21297"/>
                </a:solidFill>
                <a:latin typeface="Arial"/>
                <a:cs typeface="Arial"/>
              </a:rPr>
              <a:t>дека</a:t>
            </a:r>
            <a:r>
              <a:rPr sz="2000" spc="-15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F21297"/>
                </a:solidFill>
                <a:latin typeface="Arial"/>
                <a:cs typeface="Arial"/>
              </a:rPr>
              <a:t>детето</a:t>
            </a:r>
            <a:r>
              <a:rPr sz="2000" dirty="0">
                <a:solidFill>
                  <a:srgbClr val="F21297"/>
                </a:solidFill>
                <a:latin typeface="Arial"/>
                <a:cs typeface="Arial"/>
              </a:rPr>
              <a:t> не</a:t>
            </a:r>
            <a:r>
              <a:rPr sz="2000" spc="-20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21297"/>
                </a:solidFill>
                <a:latin typeface="Arial"/>
                <a:cs typeface="Arial"/>
              </a:rPr>
              <a:t>е</a:t>
            </a:r>
            <a:r>
              <a:rPr sz="2000" spc="-5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F21297"/>
                </a:solidFill>
                <a:latin typeface="Arial"/>
                <a:cs typeface="Arial"/>
              </a:rPr>
              <a:t>подготвено</a:t>
            </a:r>
            <a:r>
              <a:rPr sz="2000" spc="-15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21297"/>
                </a:solidFill>
                <a:latin typeface="Arial"/>
                <a:cs typeface="Arial"/>
              </a:rPr>
              <a:t>да</a:t>
            </a:r>
            <a:r>
              <a:rPr sz="2000" spc="-20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F21297"/>
                </a:solidFill>
                <a:latin typeface="Arial"/>
                <a:cs typeface="Arial"/>
              </a:rPr>
              <a:t>оди </a:t>
            </a:r>
            <a:r>
              <a:rPr sz="2000" dirty="0">
                <a:solidFill>
                  <a:srgbClr val="F21297"/>
                </a:solidFill>
                <a:latin typeface="Arial"/>
                <a:cs typeface="Arial"/>
              </a:rPr>
              <a:t>на</a:t>
            </a:r>
            <a:r>
              <a:rPr sz="2000" spc="-20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21297"/>
                </a:solidFill>
                <a:latin typeface="Arial"/>
                <a:cs typeface="Arial"/>
              </a:rPr>
              <a:t>училиште.</a:t>
            </a:r>
            <a:endParaRPr sz="2000" dirty="0">
              <a:solidFill>
                <a:srgbClr val="F21297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 dirty="0">
              <a:solidFill>
                <a:srgbClr val="F21297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950" dirty="0">
              <a:solidFill>
                <a:srgbClr val="F21297"/>
              </a:solidFill>
              <a:latin typeface="Arial"/>
              <a:cs typeface="Arial"/>
            </a:endParaRPr>
          </a:p>
          <a:p>
            <a:pPr marL="12700" marR="5080" algn="just">
              <a:lnSpc>
                <a:spcPct val="99900"/>
              </a:lnSpc>
            </a:pPr>
            <a:r>
              <a:rPr sz="2000" spc="-15" dirty="0">
                <a:solidFill>
                  <a:srgbClr val="F21297"/>
                </a:solidFill>
                <a:latin typeface="Arial"/>
                <a:cs typeface="Arial"/>
              </a:rPr>
              <a:t>Децата </a:t>
            </a:r>
            <a:r>
              <a:rPr sz="2000" dirty="0">
                <a:solidFill>
                  <a:srgbClr val="F21297"/>
                </a:solidFill>
                <a:latin typeface="Arial"/>
                <a:cs typeface="Arial"/>
              </a:rPr>
              <a:t>кои </a:t>
            </a:r>
            <a:r>
              <a:rPr sz="2000" spc="-10" dirty="0">
                <a:solidFill>
                  <a:srgbClr val="F21297"/>
                </a:solidFill>
                <a:latin typeface="Arial"/>
                <a:cs typeface="Arial"/>
              </a:rPr>
              <a:t>не </a:t>
            </a:r>
            <a:r>
              <a:rPr sz="2000" dirty="0">
                <a:solidFill>
                  <a:srgbClr val="F21297"/>
                </a:solidFill>
                <a:latin typeface="Arial"/>
                <a:cs typeface="Arial"/>
              </a:rPr>
              <a:t>се </a:t>
            </a:r>
            <a:r>
              <a:rPr sz="2000" spc="-5" dirty="0">
                <a:solidFill>
                  <a:srgbClr val="F21297"/>
                </a:solidFill>
                <a:latin typeface="Arial"/>
                <a:cs typeface="Arial"/>
              </a:rPr>
              <a:t>вклучени </a:t>
            </a:r>
            <a:r>
              <a:rPr sz="2000" spc="-15" dirty="0">
                <a:solidFill>
                  <a:srgbClr val="F21297"/>
                </a:solidFill>
                <a:latin typeface="Arial"/>
                <a:cs typeface="Arial"/>
              </a:rPr>
              <a:t>во настава, </a:t>
            </a:r>
            <a:r>
              <a:rPr sz="2000" dirty="0">
                <a:solidFill>
                  <a:srgbClr val="F21297"/>
                </a:solidFill>
                <a:latin typeface="Arial"/>
                <a:cs typeface="Arial"/>
              </a:rPr>
              <a:t>а </a:t>
            </a:r>
            <a:r>
              <a:rPr sz="2000" spc="-5" dirty="0">
                <a:solidFill>
                  <a:srgbClr val="F21297"/>
                </a:solidFill>
                <a:latin typeface="Arial"/>
                <a:cs typeface="Arial"/>
              </a:rPr>
              <a:t>се </a:t>
            </a:r>
            <a:r>
              <a:rPr sz="2000" spc="5" dirty="0">
                <a:solidFill>
                  <a:srgbClr val="F21297"/>
                </a:solidFill>
                <a:latin typeface="Arial"/>
                <a:cs typeface="Arial"/>
              </a:rPr>
              <a:t>со </a:t>
            </a:r>
            <a:r>
              <a:rPr sz="2000" spc="-10" dirty="0">
                <a:solidFill>
                  <a:srgbClr val="F21297"/>
                </a:solidFill>
                <a:latin typeface="Arial"/>
                <a:cs typeface="Arial"/>
              </a:rPr>
              <a:t>надмината возраснa </a:t>
            </a:r>
            <a:r>
              <a:rPr sz="2000" spc="-545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21297"/>
                </a:solidFill>
                <a:latin typeface="Arial"/>
                <a:cs typeface="Arial"/>
              </a:rPr>
              <a:t>граница, </a:t>
            </a:r>
            <a:r>
              <a:rPr sz="2000" spc="-10" dirty="0">
                <a:solidFill>
                  <a:srgbClr val="F21297"/>
                </a:solidFill>
                <a:latin typeface="Arial"/>
                <a:cs typeface="Arial"/>
              </a:rPr>
              <a:t>може да </a:t>
            </a:r>
            <a:r>
              <a:rPr sz="2000" dirty="0">
                <a:solidFill>
                  <a:srgbClr val="F21297"/>
                </a:solidFill>
                <a:latin typeface="Arial"/>
                <a:cs typeface="Arial"/>
              </a:rPr>
              <a:t>се </a:t>
            </a:r>
            <a:r>
              <a:rPr sz="2000" spc="-10" dirty="0">
                <a:solidFill>
                  <a:srgbClr val="F21297"/>
                </a:solidFill>
                <a:latin typeface="Arial"/>
                <a:cs typeface="Arial"/>
              </a:rPr>
              <a:t>запишат во </a:t>
            </a:r>
            <a:r>
              <a:rPr sz="2000" spc="-5" dirty="0">
                <a:solidFill>
                  <a:srgbClr val="F21297"/>
                </a:solidFill>
                <a:latin typeface="Arial"/>
                <a:cs typeface="Arial"/>
              </a:rPr>
              <a:t>основно </a:t>
            </a:r>
            <a:r>
              <a:rPr sz="2000" spc="-10" dirty="0">
                <a:solidFill>
                  <a:srgbClr val="F21297"/>
                </a:solidFill>
                <a:latin typeface="Arial"/>
                <a:cs typeface="Arial"/>
              </a:rPr>
              <a:t>училиште </a:t>
            </a:r>
            <a:r>
              <a:rPr sz="2000" dirty="0">
                <a:solidFill>
                  <a:srgbClr val="F21297"/>
                </a:solidFill>
                <a:latin typeface="Arial"/>
                <a:cs typeface="Arial"/>
              </a:rPr>
              <a:t>и за </a:t>
            </a:r>
            <a:r>
              <a:rPr sz="2000" spc="-10" dirty="0">
                <a:solidFill>
                  <a:srgbClr val="F21297"/>
                </a:solidFill>
                <a:latin typeface="Arial"/>
                <a:cs typeface="Arial"/>
              </a:rPr>
              <a:t>нив </a:t>
            </a:r>
            <a:r>
              <a:rPr sz="2000" spc="5" dirty="0">
                <a:solidFill>
                  <a:srgbClr val="F21297"/>
                </a:solidFill>
                <a:latin typeface="Arial"/>
                <a:cs typeface="Arial"/>
              </a:rPr>
              <a:t>се </a:t>
            </a:r>
            <a:r>
              <a:rPr sz="2000" spc="10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F21297"/>
                </a:solidFill>
                <a:latin typeface="Arial"/>
                <a:cs typeface="Arial"/>
              </a:rPr>
              <a:t>изготвуваат </a:t>
            </a:r>
            <a:r>
              <a:rPr sz="2000" spc="-15" dirty="0">
                <a:solidFill>
                  <a:srgbClr val="F21297"/>
                </a:solidFill>
                <a:latin typeface="Arial"/>
                <a:cs typeface="Arial"/>
              </a:rPr>
              <a:t>прилагодени </a:t>
            </a:r>
            <a:r>
              <a:rPr sz="2000" spc="-10" dirty="0">
                <a:solidFill>
                  <a:srgbClr val="F21297"/>
                </a:solidFill>
                <a:latin typeface="Arial"/>
                <a:cs typeface="Arial"/>
              </a:rPr>
              <a:t>наставни </a:t>
            </a:r>
            <a:r>
              <a:rPr sz="2000" spc="-5" dirty="0">
                <a:solidFill>
                  <a:srgbClr val="F21297"/>
                </a:solidFill>
                <a:latin typeface="Arial"/>
                <a:cs typeface="Arial"/>
              </a:rPr>
              <a:t>програми </a:t>
            </a:r>
            <a:r>
              <a:rPr sz="2000" spc="15" dirty="0">
                <a:solidFill>
                  <a:srgbClr val="F21297"/>
                </a:solidFill>
                <a:latin typeface="Arial"/>
                <a:cs typeface="Arial"/>
              </a:rPr>
              <a:t>со </a:t>
            </a:r>
            <a:r>
              <a:rPr sz="2000" dirty="0">
                <a:solidFill>
                  <a:srgbClr val="F21297"/>
                </a:solidFill>
                <a:latin typeface="Arial"/>
                <a:cs typeface="Arial"/>
              </a:rPr>
              <a:t>кои ќе </a:t>
            </a:r>
            <a:r>
              <a:rPr sz="2000" spc="-5" dirty="0">
                <a:solidFill>
                  <a:srgbClr val="F21297"/>
                </a:solidFill>
                <a:latin typeface="Arial"/>
                <a:cs typeface="Arial"/>
              </a:rPr>
              <a:t>се </a:t>
            </a:r>
            <a:r>
              <a:rPr sz="2000" spc="-10" dirty="0">
                <a:solidFill>
                  <a:srgbClr val="F21297"/>
                </a:solidFill>
                <a:latin typeface="Arial"/>
                <a:cs typeface="Arial"/>
              </a:rPr>
              <a:t>овозможи </a:t>
            </a:r>
            <a:r>
              <a:rPr sz="2000" spc="-545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21297"/>
                </a:solidFill>
                <a:latin typeface="Arial"/>
                <a:cs typeface="Arial"/>
              </a:rPr>
              <a:t>вклучување</a:t>
            </a:r>
            <a:r>
              <a:rPr sz="2000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F21297"/>
                </a:solidFill>
                <a:latin typeface="Arial"/>
                <a:cs typeface="Arial"/>
              </a:rPr>
              <a:t>во</a:t>
            </a:r>
            <a:r>
              <a:rPr sz="2000" spc="530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F21297"/>
                </a:solidFill>
                <a:latin typeface="Arial"/>
                <a:cs typeface="Arial"/>
              </a:rPr>
              <a:t>соодветното</a:t>
            </a:r>
            <a:r>
              <a:rPr sz="2000" spc="-20" dirty="0">
                <a:solidFill>
                  <a:srgbClr val="F21297"/>
                </a:solidFill>
                <a:latin typeface="Arial"/>
                <a:cs typeface="Arial"/>
              </a:rPr>
              <a:t> одделение</a:t>
            </a:r>
            <a:r>
              <a:rPr sz="2000" spc="520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21297"/>
                </a:solidFill>
                <a:latin typeface="Arial"/>
                <a:cs typeface="Arial"/>
              </a:rPr>
              <a:t>на</a:t>
            </a:r>
            <a:r>
              <a:rPr sz="2000" spc="550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F21297"/>
                </a:solidFill>
                <a:latin typeface="Arial"/>
                <a:cs typeface="Arial"/>
              </a:rPr>
              <a:t>основното </a:t>
            </a:r>
            <a:r>
              <a:rPr sz="2000" spc="-10" dirty="0">
                <a:solidFill>
                  <a:srgbClr val="F21297"/>
                </a:solidFill>
                <a:latin typeface="Arial"/>
                <a:cs typeface="Arial"/>
              </a:rPr>
              <a:t> образование.</a:t>
            </a:r>
            <a:endParaRPr sz="2000" dirty="0">
              <a:solidFill>
                <a:srgbClr val="F21297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1994"/>
            <a:ext cx="9144000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67125" y="1066800"/>
            <a:ext cx="4942840" cy="940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indent="-635" algn="ctr">
              <a:lnSpc>
                <a:spcPct val="100000"/>
              </a:lnSpc>
              <a:spcBef>
                <a:spcPts val="105"/>
              </a:spcBef>
            </a:pPr>
            <a:r>
              <a:rPr sz="2000" b="0" spc="-15" dirty="0">
                <a:solidFill>
                  <a:srgbClr val="F21297"/>
                </a:solidFill>
                <a:latin typeface="Arial"/>
                <a:cs typeface="Arial"/>
              </a:rPr>
              <a:t>Децата во </a:t>
            </a:r>
            <a:r>
              <a:rPr sz="2000" b="0" spc="-10" dirty="0">
                <a:solidFill>
                  <a:srgbClr val="F21297"/>
                </a:solidFill>
                <a:latin typeface="Arial"/>
                <a:cs typeface="Arial"/>
              </a:rPr>
              <a:t>прво </a:t>
            </a:r>
            <a:r>
              <a:rPr sz="2000" b="0" spc="-20" dirty="0">
                <a:solidFill>
                  <a:srgbClr val="F21297"/>
                </a:solidFill>
                <a:latin typeface="Arial"/>
                <a:cs typeface="Arial"/>
              </a:rPr>
              <a:t>одделение </a:t>
            </a:r>
            <a:r>
              <a:rPr sz="2000" b="0" spc="-15" dirty="0">
                <a:solidFill>
                  <a:srgbClr val="F21297"/>
                </a:solidFill>
                <a:latin typeface="Arial"/>
                <a:cs typeface="Arial"/>
              </a:rPr>
              <a:t>во </a:t>
            </a:r>
            <a:r>
              <a:rPr sz="2000" b="0" spc="-10" dirty="0">
                <a:solidFill>
                  <a:srgbClr val="F21297"/>
                </a:solidFill>
                <a:latin typeface="Arial"/>
                <a:cs typeface="Arial"/>
              </a:rPr>
              <a:t>основното </a:t>
            </a:r>
            <a:r>
              <a:rPr sz="2000" b="0" spc="-5" dirty="0">
                <a:solidFill>
                  <a:srgbClr val="F21297"/>
                </a:solidFill>
                <a:latin typeface="Arial"/>
                <a:cs typeface="Arial"/>
              </a:rPr>
              <a:t> училиште</a:t>
            </a:r>
            <a:r>
              <a:rPr sz="2000" b="0" spc="-40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F21297"/>
                </a:solidFill>
                <a:latin typeface="Arial"/>
                <a:cs typeface="Arial"/>
              </a:rPr>
              <a:t>се</a:t>
            </a:r>
            <a:r>
              <a:rPr sz="2000" b="0" spc="-25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b="0" spc="-10" dirty="0">
                <a:solidFill>
                  <a:srgbClr val="F21297"/>
                </a:solidFill>
                <a:latin typeface="Arial"/>
                <a:cs typeface="Arial"/>
              </a:rPr>
              <a:t>запишуваат</a:t>
            </a:r>
            <a:r>
              <a:rPr sz="2000" b="0" spc="-40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b="0" spc="-15" dirty="0">
                <a:solidFill>
                  <a:srgbClr val="F21297"/>
                </a:solidFill>
                <a:latin typeface="Arial"/>
                <a:cs typeface="Arial"/>
              </a:rPr>
              <a:t>во</a:t>
            </a:r>
            <a:r>
              <a:rPr sz="2000" b="0" spc="-20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spc="-5" dirty="0" err="1">
                <a:solidFill>
                  <a:srgbClr val="F21297"/>
                </a:solidFill>
              </a:rPr>
              <a:t>месец</a:t>
            </a:r>
            <a:r>
              <a:rPr sz="2000" spc="-40" dirty="0">
                <a:solidFill>
                  <a:srgbClr val="F21297"/>
                </a:solidFill>
              </a:rPr>
              <a:t> </a:t>
            </a:r>
            <a:r>
              <a:rPr lang="mk-MK" sz="2000" spc="-10" dirty="0">
                <a:solidFill>
                  <a:srgbClr val="F21297"/>
                </a:solidFill>
              </a:rPr>
              <a:t>МАЈ</a:t>
            </a:r>
            <a:r>
              <a:rPr sz="2000" spc="-40" dirty="0">
                <a:solidFill>
                  <a:srgbClr val="F21297"/>
                </a:solidFill>
              </a:rPr>
              <a:t> </a:t>
            </a:r>
            <a:r>
              <a:rPr sz="2000" b="0" dirty="0">
                <a:solidFill>
                  <a:srgbClr val="F21297"/>
                </a:solidFill>
                <a:latin typeface="Arial"/>
                <a:cs typeface="Arial"/>
              </a:rPr>
              <a:t>за </a:t>
            </a:r>
            <a:r>
              <a:rPr sz="2000" b="0" spc="-540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b="0" spc="-20" dirty="0">
                <a:solidFill>
                  <a:srgbClr val="F21297"/>
                </a:solidFill>
                <a:latin typeface="Arial"/>
                <a:cs typeface="Arial"/>
              </a:rPr>
              <a:t>следната</a:t>
            </a:r>
            <a:r>
              <a:rPr sz="2000" b="0" spc="-25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b="0" spc="-5" dirty="0">
                <a:solidFill>
                  <a:srgbClr val="F21297"/>
                </a:solidFill>
                <a:latin typeface="Arial"/>
                <a:cs typeface="Arial"/>
              </a:rPr>
              <a:t>учебна</a:t>
            </a:r>
            <a:r>
              <a:rPr sz="2000" b="0" spc="-25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b="0" spc="-20" dirty="0">
                <a:solidFill>
                  <a:srgbClr val="F21297"/>
                </a:solidFill>
                <a:latin typeface="Arial"/>
                <a:cs typeface="Arial"/>
              </a:rPr>
              <a:t>година.</a:t>
            </a:r>
            <a:endParaRPr sz="2000" dirty="0">
              <a:solidFill>
                <a:srgbClr val="F21297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2140" y="3226130"/>
            <a:ext cx="229806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002789" algn="l"/>
              </a:tabLst>
            </a:pPr>
            <a:r>
              <a:rPr sz="2000" dirty="0">
                <a:solidFill>
                  <a:srgbClr val="F21297"/>
                </a:solidFill>
                <a:latin typeface="Arial"/>
                <a:cs typeface="Arial"/>
              </a:rPr>
              <a:t>За</a:t>
            </a:r>
            <a:r>
              <a:rPr sz="2000" spc="-10" dirty="0">
                <a:solidFill>
                  <a:srgbClr val="F21297"/>
                </a:solidFill>
                <a:latin typeface="Arial"/>
                <a:cs typeface="Arial"/>
              </a:rPr>
              <a:t>п</a:t>
            </a:r>
            <a:r>
              <a:rPr sz="2000" dirty="0">
                <a:solidFill>
                  <a:srgbClr val="F21297"/>
                </a:solidFill>
                <a:latin typeface="Arial"/>
                <a:cs typeface="Arial"/>
              </a:rPr>
              <a:t>и</a:t>
            </a:r>
            <a:r>
              <a:rPr sz="2000" spc="-10" dirty="0">
                <a:solidFill>
                  <a:srgbClr val="F21297"/>
                </a:solidFill>
                <a:latin typeface="Arial"/>
                <a:cs typeface="Arial"/>
              </a:rPr>
              <a:t>шу</a:t>
            </a:r>
            <a:r>
              <a:rPr sz="2000" spc="-25" dirty="0">
                <a:solidFill>
                  <a:srgbClr val="F21297"/>
                </a:solidFill>
                <a:latin typeface="Arial"/>
                <a:cs typeface="Arial"/>
              </a:rPr>
              <a:t>в</a:t>
            </a:r>
            <a:r>
              <a:rPr sz="2000" spc="-5" dirty="0">
                <a:solidFill>
                  <a:srgbClr val="F21297"/>
                </a:solidFill>
                <a:latin typeface="Arial"/>
                <a:cs typeface="Arial"/>
              </a:rPr>
              <a:t>ањ</a:t>
            </a:r>
            <a:r>
              <a:rPr sz="2000" spc="-85" dirty="0">
                <a:solidFill>
                  <a:srgbClr val="F21297"/>
                </a:solidFill>
                <a:latin typeface="Arial"/>
                <a:cs typeface="Arial"/>
              </a:rPr>
              <a:t>е</a:t>
            </a:r>
            <a:r>
              <a:rPr sz="2000" spc="-35" dirty="0">
                <a:solidFill>
                  <a:srgbClr val="F21297"/>
                </a:solidFill>
                <a:latin typeface="Arial"/>
                <a:cs typeface="Arial"/>
              </a:rPr>
              <a:t>т</a:t>
            </a:r>
            <a:r>
              <a:rPr sz="2000" dirty="0">
                <a:solidFill>
                  <a:srgbClr val="F21297"/>
                </a:solidFill>
                <a:latin typeface="Arial"/>
                <a:cs typeface="Arial"/>
              </a:rPr>
              <a:t>о	</a:t>
            </a:r>
            <a:r>
              <a:rPr sz="2000" spc="-5" dirty="0">
                <a:solidFill>
                  <a:srgbClr val="F21297"/>
                </a:solidFill>
                <a:latin typeface="Arial"/>
                <a:cs typeface="Arial"/>
              </a:rPr>
              <a:t>на</a:t>
            </a:r>
            <a:endParaRPr sz="2000" dirty="0">
              <a:solidFill>
                <a:srgbClr val="F21297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01467" y="3226130"/>
            <a:ext cx="550799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010285" algn="l"/>
                <a:tab pos="1501775" algn="l"/>
                <a:tab pos="3112135" algn="l"/>
                <a:tab pos="3556000" algn="l"/>
                <a:tab pos="4396105" algn="l"/>
              </a:tabLst>
            </a:pPr>
            <a:r>
              <a:rPr sz="2000" spc="-35" dirty="0">
                <a:solidFill>
                  <a:srgbClr val="F21297"/>
                </a:solidFill>
                <a:latin typeface="Arial"/>
                <a:cs typeface="Arial"/>
              </a:rPr>
              <a:t>детето	</a:t>
            </a:r>
            <a:r>
              <a:rPr sz="2000" spc="-10" dirty="0">
                <a:solidFill>
                  <a:srgbClr val="F21297"/>
                </a:solidFill>
                <a:latin typeface="Arial"/>
                <a:cs typeface="Arial"/>
              </a:rPr>
              <a:t>во	</a:t>
            </a:r>
            <a:r>
              <a:rPr sz="2000" spc="-20" dirty="0">
                <a:solidFill>
                  <a:srgbClr val="F21297"/>
                </a:solidFill>
                <a:latin typeface="Arial"/>
                <a:cs typeface="Arial"/>
              </a:rPr>
              <a:t>училиштето	</a:t>
            </a:r>
            <a:r>
              <a:rPr sz="2000" spc="-30" dirty="0">
                <a:solidFill>
                  <a:srgbClr val="F21297"/>
                </a:solidFill>
                <a:latin typeface="Arial"/>
                <a:cs typeface="Arial"/>
              </a:rPr>
              <a:t>го	</a:t>
            </a:r>
            <a:r>
              <a:rPr sz="2000" spc="-5" dirty="0">
                <a:solidFill>
                  <a:srgbClr val="F21297"/>
                </a:solidFill>
                <a:latin typeface="Arial"/>
                <a:cs typeface="Arial"/>
              </a:rPr>
              <a:t>врши	</a:t>
            </a:r>
            <a:endParaRPr sz="2000" dirty="0">
              <a:solidFill>
                <a:srgbClr val="F21297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2140" y="3531489"/>
            <a:ext cx="7997825" cy="940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F21297"/>
                </a:solidFill>
                <a:latin typeface="Arial"/>
                <a:cs typeface="Arial"/>
              </a:rPr>
              <a:t>комисија</a:t>
            </a:r>
            <a:r>
              <a:rPr sz="2000" b="1" spc="-5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21297"/>
                </a:solidFill>
                <a:latin typeface="Arial"/>
                <a:cs typeface="Arial"/>
              </a:rPr>
              <a:t>составена</a:t>
            </a:r>
            <a:r>
              <a:rPr sz="2000" spc="-5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spc="-25" dirty="0" err="1">
                <a:solidFill>
                  <a:srgbClr val="F21297"/>
                </a:solidFill>
                <a:latin typeface="Arial"/>
                <a:cs typeface="Arial"/>
              </a:rPr>
              <a:t>од</a:t>
            </a:r>
            <a:r>
              <a:rPr sz="2000" spc="-20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spc="-20" dirty="0" err="1">
                <a:solidFill>
                  <a:srgbClr val="F21297"/>
                </a:solidFill>
                <a:latin typeface="Arial"/>
                <a:cs typeface="Arial"/>
              </a:rPr>
              <a:t>педагог</a:t>
            </a:r>
            <a:r>
              <a:rPr lang="en-US" sz="2000" spc="-15" dirty="0">
                <a:solidFill>
                  <a:srgbClr val="F21297"/>
                </a:solidFill>
                <a:latin typeface="Arial"/>
                <a:cs typeface="Arial"/>
              </a:rPr>
              <a:t>,</a:t>
            </a:r>
            <a:r>
              <a:rPr sz="2000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spc="-10" dirty="0" err="1">
                <a:solidFill>
                  <a:srgbClr val="F21297"/>
                </a:solidFill>
                <a:latin typeface="Arial"/>
                <a:cs typeface="Arial"/>
              </a:rPr>
              <a:t>психолог</a:t>
            </a:r>
            <a:r>
              <a:rPr lang="mk-MK" sz="2000" spc="-5" dirty="0">
                <a:solidFill>
                  <a:srgbClr val="F21297"/>
                </a:solidFill>
                <a:latin typeface="Arial"/>
                <a:cs typeface="Arial"/>
              </a:rPr>
              <a:t>, </a:t>
            </a:r>
            <a:r>
              <a:rPr sz="2000" spc="-5" dirty="0" err="1">
                <a:solidFill>
                  <a:srgbClr val="F21297"/>
                </a:solidFill>
                <a:latin typeface="Arial"/>
                <a:cs typeface="Arial"/>
              </a:rPr>
              <a:t>специјален</a:t>
            </a:r>
            <a:r>
              <a:rPr sz="2000" spc="-5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F21297"/>
                </a:solidFill>
                <a:latin typeface="Arial"/>
                <a:cs typeface="Arial"/>
              </a:rPr>
              <a:t>едукатор </a:t>
            </a:r>
            <a:r>
              <a:rPr sz="2000" dirty="0">
                <a:solidFill>
                  <a:srgbClr val="F21297"/>
                </a:solidFill>
                <a:latin typeface="Arial"/>
                <a:cs typeface="Arial"/>
              </a:rPr>
              <a:t>и </a:t>
            </a:r>
            <a:r>
              <a:rPr sz="2000" spc="-20" dirty="0">
                <a:solidFill>
                  <a:srgbClr val="F21297"/>
                </a:solidFill>
                <a:latin typeface="Arial"/>
                <a:cs typeface="Arial"/>
              </a:rPr>
              <a:t>рехабилитатор </a:t>
            </a:r>
            <a:r>
              <a:rPr sz="2000" dirty="0">
                <a:solidFill>
                  <a:srgbClr val="F21297"/>
                </a:solidFill>
                <a:latin typeface="Arial"/>
                <a:cs typeface="Arial"/>
              </a:rPr>
              <a:t>и </a:t>
            </a:r>
            <a:r>
              <a:rPr sz="2000" spc="-10" dirty="0">
                <a:solidFill>
                  <a:srgbClr val="F21297"/>
                </a:solidFill>
                <a:latin typeface="Arial"/>
                <a:cs typeface="Arial"/>
              </a:rPr>
              <a:t>наставник </a:t>
            </a:r>
            <a:r>
              <a:rPr sz="2000" spc="-25" dirty="0">
                <a:solidFill>
                  <a:srgbClr val="F21297"/>
                </a:solidFill>
                <a:latin typeface="Arial"/>
                <a:cs typeface="Arial"/>
              </a:rPr>
              <a:t>од </a:t>
            </a:r>
            <a:r>
              <a:rPr sz="2000" spc="-20" dirty="0">
                <a:solidFill>
                  <a:srgbClr val="F21297"/>
                </a:solidFill>
                <a:latin typeface="Arial"/>
                <a:cs typeface="Arial"/>
              </a:rPr>
              <a:t>редот </a:t>
            </a:r>
            <a:r>
              <a:rPr sz="2000" spc="-5" dirty="0">
                <a:solidFill>
                  <a:srgbClr val="F21297"/>
                </a:solidFill>
                <a:latin typeface="Arial"/>
                <a:cs typeface="Arial"/>
              </a:rPr>
              <a:t>на </a:t>
            </a:r>
            <a:r>
              <a:rPr sz="2000" spc="-20" dirty="0">
                <a:solidFill>
                  <a:srgbClr val="F21297"/>
                </a:solidFill>
                <a:latin typeface="Arial"/>
                <a:cs typeface="Arial"/>
              </a:rPr>
              <a:t>одделенските </a:t>
            </a:r>
            <a:r>
              <a:rPr sz="2000" spc="-15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21297"/>
                </a:solidFill>
                <a:latin typeface="Arial"/>
                <a:cs typeface="Arial"/>
              </a:rPr>
              <a:t>наставници.</a:t>
            </a:r>
            <a:r>
              <a:rPr sz="2000" spc="-45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21297"/>
                </a:solidFill>
                <a:latin typeface="Arial"/>
                <a:cs typeface="Arial"/>
              </a:rPr>
              <a:t>Комисијата</a:t>
            </a:r>
            <a:r>
              <a:rPr sz="2000" spc="-30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21297"/>
                </a:solidFill>
                <a:latin typeface="Arial"/>
                <a:cs typeface="Arial"/>
              </a:rPr>
              <a:t>ја</a:t>
            </a:r>
            <a:r>
              <a:rPr sz="2000" dirty="0">
                <a:solidFill>
                  <a:srgbClr val="F21297"/>
                </a:solidFill>
                <a:latin typeface="Arial"/>
                <a:cs typeface="Arial"/>
              </a:rPr>
              <a:t> формира</a:t>
            </a:r>
            <a:r>
              <a:rPr sz="2000" spc="-30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21297"/>
                </a:solidFill>
                <a:latin typeface="Arial"/>
                <a:cs typeface="Arial"/>
              </a:rPr>
              <a:t>директорот</a:t>
            </a:r>
            <a:r>
              <a:rPr sz="2000" spc="-15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21297"/>
                </a:solidFill>
                <a:latin typeface="Arial"/>
                <a:cs typeface="Arial"/>
              </a:rPr>
              <a:t>на</a:t>
            </a:r>
            <a:r>
              <a:rPr sz="2000" spc="-15" dirty="0">
                <a:solidFill>
                  <a:srgbClr val="F21297"/>
                </a:solidFill>
                <a:latin typeface="Arial"/>
                <a:cs typeface="Arial"/>
              </a:rPr>
              <a:t> училиштето</a:t>
            </a:r>
            <a:r>
              <a:rPr sz="2000" spc="-15" dirty="0">
                <a:solidFill>
                  <a:srgbClr val="006FC0"/>
                </a:solidFill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0" y="762000"/>
            <a:ext cx="6953758" cy="7569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23210" algn="ctr">
              <a:lnSpc>
                <a:spcPct val="100000"/>
              </a:lnSpc>
              <a:spcBef>
                <a:spcPts val="100"/>
              </a:spcBef>
            </a:pPr>
            <a:r>
              <a:rPr spc="-15" dirty="0">
                <a:solidFill>
                  <a:srgbClr val="F21297"/>
                </a:solidFill>
              </a:rPr>
              <a:t>Потребни </a:t>
            </a:r>
            <a:r>
              <a:rPr spc="-10" dirty="0">
                <a:solidFill>
                  <a:srgbClr val="F21297"/>
                </a:solidFill>
              </a:rPr>
              <a:t>документи</a:t>
            </a:r>
          </a:p>
          <a:p>
            <a:pPr marL="2818765" algn="ctr">
              <a:lnSpc>
                <a:spcPct val="100000"/>
              </a:lnSpc>
            </a:pPr>
            <a:r>
              <a:rPr spc="-25" dirty="0">
                <a:solidFill>
                  <a:srgbClr val="F21297"/>
                </a:solidFill>
              </a:rPr>
              <a:t>за</a:t>
            </a:r>
            <a:r>
              <a:rPr spc="-20" dirty="0">
                <a:solidFill>
                  <a:srgbClr val="F21297"/>
                </a:solidFill>
              </a:rPr>
              <a:t> </a:t>
            </a:r>
            <a:r>
              <a:rPr spc="-10" dirty="0">
                <a:solidFill>
                  <a:srgbClr val="F21297"/>
                </a:solidFill>
              </a:rPr>
              <a:t>упис</a:t>
            </a:r>
            <a:r>
              <a:rPr spc="15" dirty="0">
                <a:solidFill>
                  <a:srgbClr val="F21297"/>
                </a:solidFill>
              </a:rPr>
              <a:t> </a:t>
            </a:r>
            <a:r>
              <a:rPr spc="-20" dirty="0">
                <a:solidFill>
                  <a:srgbClr val="F21297"/>
                </a:solidFill>
              </a:rPr>
              <a:t>во </a:t>
            </a:r>
            <a:r>
              <a:rPr spc="-10" dirty="0">
                <a:solidFill>
                  <a:srgbClr val="F21297"/>
                </a:solidFill>
              </a:rPr>
              <a:t>прво</a:t>
            </a:r>
            <a:r>
              <a:rPr spc="-20" dirty="0">
                <a:solidFill>
                  <a:srgbClr val="F21297"/>
                </a:solidFill>
              </a:rPr>
              <a:t> </a:t>
            </a:r>
            <a:r>
              <a:rPr spc="-15" dirty="0">
                <a:solidFill>
                  <a:srgbClr val="F21297"/>
                </a:solidFill>
              </a:rPr>
              <a:t>одделение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00487" y="1981200"/>
            <a:ext cx="7446645" cy="463011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3695" indent="-341630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353695" algn="l"/>
                <a:tab pos="354330" algn="l"/>
              </a:tabLst>
            </a:pPr>
            <a:r>
              <a:rPr sz="2000" spc="-15" dirty="0">
                <a:solidFill>
                  <a:srgbClr val="F21297"/>
                </a:solidFill>
                <a:latin typeface="Arial"/>
                <a:cs typeface="Arial"/>
              </a:rPr>
              <a:t>Извод</a:t>
            </a:r>
            <a:r>
              <a:rPr sz="2000" spc="-40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F21297"/>
                </a:solidFill>
                <a:latin typeface="Arial"/>
                <a:cs typeface="Arial"/>
              </a:rPr>
              <a:t>од</a:t>
            </a:r>
            <a:r>
              <a:rPr sz="2000" spc="-20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21297"/>
                </a:solidFill>
                <a:latin typeface="Arial"/>
                <a:cs typeface="Arial"/>
              </a:rPr>
              <a:t>матична</a:t>
            </a:r>
            <a:r>
              <a:rPr sz="2000" spc="-30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21297"/>
                </a:solidFill>
                <a:latin typeface="Arial"/>
                <a:cs typeface="Arial"/>
              </a:rPr>
              <a:t>книга</a:t>
            </a:r>
            <a:r>
              <a:rPr sz="2000" spc="-35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spc="-5" dirty="0" err="1">
                <a:solidFill>
                  <a:srgbClr val="F21297"/>
                </a:solidFill>
                <a:latin typeface="Arial"/>
                <a:cs typeface="Arial"/>
              </a:rPr>
              <a:t>на</a:t>
            </a:r>
            <a:r>
              <a:rPr sz="2000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spc="-15" dirty="0" err="1">
                <a:solidFill>
                  <a:srgbClr val="F21297"/>
                </a:solidFill>
                <a:latin typeface="Arial"/>
                <a:cs typeface="Arial"/>
              </a:rPr>
              <a:t>родените</a:t>
            </a:r>
            <a:r>
              <a:rPr lang="mk-MK" sz="2000" spc="-15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lang="en-US" sz="2000" spc="-15" dirty="0">
                <a:solidFill>
                  <a:srgbClr val="F21297"/>
                </a:solidFill>
                <a:latin typeface="Arial"/>
                <a:cs typeface="Arial"/>
              </a:rPr>
              <a:t>(</a:t>
            </a:r>
            <a:r>
              <a:rPr lang="mk-MK" sz="2000" spc="-15" dirty="0">
                <a:solidFill>
                  <a:srgbClr val="F21297"/>
                </a:solidFill>
                <a:latin typeface="Arial"/>
                <a:cs typeface="Arial"/>
              </a:rPr>
              <a:t>фотокопија</a:t>
            </a:r>
            <a:r>
              <a:rPr lang="en-US" sz="2000" spc="-15" dirty="0">
                <a:solidFill>
                  <a:srgbClr val="F21297"/>
                </a:solidFill>
                <a:latin typeface="Arial"/>
                <a:cs typeface="Arial"/>
              </a:rPr>
              <a:t>)</a:t>
            </a:r>
            <a:endParaRPr sz="2000" dirty="0">
              <a:solidFill>
                <a:srgbClr val="F21297"/>
              </a:solidFill>
              <a:latin typeface="Arial"/>
              <a:cs typeface="Arial"/>
            </a:endParaRPr>
          </a:p>
          <a:p>
            <a:pPr marL="353695" indent="-341630">
              <a:lnSpc>
                <a:spcPct val="100000"/>
              </a:lnSpc>
              <a:buFont typeface="Wingdings"/>
              <a:buChar char=""/>
              <a:tabLst>
                <a:tab pos="353695" algn="l"/>
                <a:tab pos="354330" algn="l"/>
              </a:tabLst>
            </a:pPr>
            <a:r>
              <a:rPr sz="2000" spc="-15" dirty="0">
                <a:solidFill>
                  <a:srgbClr val="F21297"/>
                </a:solidFill>
                <a:latin typeface="Arial"/>
                <a:cs typeface="Arial"/>
              </a:rPr>
              <a:t>Потврда</a:t>
            </a:r>
            <a:r>
              <a:rPr sz="2000" spc="-40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21297"/>
                </a:solidFill>
                <a:latin typeface="Arial"/>
                <a:cs typeface="Arial"/>
              </a:rPr>
              <a:t>за</a:t>
            </a:r>
            <a:r>
              <a:rPr sz="2000" spc="-20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21297"/>
                </a:solidFill>
                <a:latin typeface="Arial"/>
                <a:cs typeface="Arial"/>
              </a:rPr>
              <a:t>примените</a:t>
            </a:r>
            <a:r>
              <a:rPr sz="2000" spc="-35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F21297"/>
                </a:solidFill>
                <a:latin typeface="Arial"/>
                <a:cs typeface="Arial"/>
              </a:rPr>
              <a:t>задолжителни</a:t>
            </a:r>
            <a:r>
              <a:rPr sz="2000" spc="-35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21297"/>
                </a:solidFill>
                <a:latin typeface="Arial"/>
                <a:cs typeface="Arial"/>
              </a:rPr>
              <a:t>вакцини</a:t>
            </a:r>
            <a:r>
              <a:rPr sz="2000" spc="-40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21297"/>
                </a:solidFill>
                <a:latin typeface="Arial"/>
                <a:cs typeface="Arial"/>
              </a:rPr>
              <a:t>за</a:t>
            </a:r>
            <a:r>
              <a:rPr sz="2000" spc="-30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srgbClr val="F21297"/>
                </a:solidFill>
                <a:latin typeface="Arial"/>
                <a:cs typeface="Arial"/>
              </a:rPr>
              <a:t>детето</a:t>
            </a:r>
            <a:endParaRPr sz="2000" dirty="0">
              <a:solidFill>
                <a:srgbClr val="F21297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solidFill>
                  <a:srgbClr val="F21297"/>
                </a:solidFill>
                <a:latin typeface="Arial"/>
                <a:cs typeface="Arial"/>
              </a:rPr>
              <a:t>издадена</a:t>
            </a:r>
            <a:r>
              <a:rPr sz="2000" spc="-55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spc="-25" dirty="0" err="1">
                <a:solidFill>
                  <a:srgbClr val="F21297"/>
                </a:solidFill>
                <a:latin typeface="Arial"/>
                <a:cs typeface="Arial"/>
              </a:rPr>
              <a:t>од</a:t>
            </a:r>
            <a:r>
              <a:rPr sz="2000" spc="-20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lang="mk-MK" sz="2000" spc="-5" dirty="0">
                <a:solidFill>
                  <a:srgbClr val="F21297"/>
                </a:solidFill>
                <a:latin typeface="Arial"/>
                <a:cs typeface="Arial"/>
              </a:rPr>
              <a:t>јавна </a:t>
            </a:r>
            <a:r>
              <a:rPr sz="2000" spc="-10" dirty="0" err="1">
                <a:solidFill>
                  <a:srgbClr val="F21297"/>
                </a:solidFill>
                <a:latin typeface="Arial"/>
                <a:cs typeface="Arial"/>
              </a:rPr>
              <a:t>здравствена</a:t>
            </a:r>
            <a:r>
              <a:rPr sz="2000" spc="-60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spc="-10" dirty="0" err="1">
                <a:solidFill>
                  <a:srgbClr val="F21297"/>
                </a:solidFill>
                <a:latin typeface="Arial"/>
                <a:cs typeface="Arial"/>
              </a:rPr>
              <a:t>установа</a:t>
            </a:r>
            <a:r>
              <a:rPr lang="mk-MK" sz="2000" spc="-10" dirty="0">
                <a:solidFill>
                  <a:srgbClr val="F21297"/>
                </a:solidFill>
                <a:latin typeface="Arial"/>
                <a:cs typeface="Arial"/>
              </a:rPr>
              <a:t> каде што детето ги примило вакцините и фотокопија од вакциналниот картон</a:t>
            </a:r>
            <a:endParaRPr sz="2000" dirty="0">
              <a:solidFill>
                <a:srgbClr val="F21297"/>
              </a:solidFill>
              <a:latin typeface="Arial"/>
              <a:cs typeface="Arial"/>
            </a:endParaRPr>
          </a:p>
          <a:p>
            <a:pPr marL="12700" marR="259079">
              <a:lnSpc>
                <a:spcPct val="100000"/>
              </a:lnSpc>
              <a:buFont typeface="Wingdings"/>
              <a:buChar char=""/>
              <a:tabLst>
                <a:tab pos="353695" algn="l"/>
                <a:tab pos="354330" algn="l"/>
              </a:tabLst>
            </a:pPr>
            <a:r>
              <a:rPr sz="2000" spc="-15" dirty="0">
                <a:solidFill>
                  <a:srgbClr val="F21297"/>
                </a:solidFill>
                <a:latin typeface="Arial"/>
                <a:cs typeface="Arial"/>
              </a:rPr>
              <a:t>Потврда </a:t>
            </a:r>
            <a:r>
              <a:rPr sz="2000" dirty="0">
                <a:solidFill>
                  <a:srgbClr val="F21297"/>
                </a:solidFill>
                <a:latin typeface="Arial"/>
                <a:cs typeface="Arial"/>
              </a:rPr>
              <a:t>за </a:t>
            </a:r>
            <a:r>
              <a:rPr sz="2000" spc="-15" dirty="0">
                <a:solidFill>
                  <a:srgbClr val="F21297"/>
                </a:solidFill>
                <a:latin typeface="Arial"/>
                <a:cs typeface="Arial"/>
              </a:rPr>
              <a:t>офтамолошки преглед </a:t>
            </a:r>
            <a:r>
              <a:rPr sz="2000" spc="-10" dirty="0">
                <a:solidFill>
                  <a:srgbClr val="F21297"/>
                </a:solidFill>
                <a:latin typeface="Arial"/>
                <a:cs typeface="Arial"/>
              </a:rPr>
              <a:t>издадена </a:t>
            </a:r>
            <a:r>
              <a:rPr sz="2000" spc="-25" dirty="0">
                <a:solidFill>
                  <a:srgbClr val="F21297"/>
                </a:solidFill>
                <a:latin typeface="Arial"/>
                <a:cs typeface="Arial"/>
              </a:rPr>
              <a:t>од </a:t>
            </a:r>
            <a:r>
              <a:rPr sz="2000" spc="-5" dirty="0">
                <a:solidFill>
                  <a:srgbClr val="F21297"/>
                </a:solidFill>
                <a:latin typeface="Arial"/>
                <a:cs typeface="Arial"/>
              </a:rPr>
              <a:t>надлежна </a:t>
            </a:r>
            <a:r>
              <a:rPr sz="2000" spc="-545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21297"/>
                </a:solidFill>
                <a:latin typeface="Arial"/>
                <a:cs typeface="Arial"/>
              </a:rPr>
              <a:t>здравствена</a:t>
            </a:r>
            <a:r>
              <a:rPr sz="2000" spc="-60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21297"/>
                </a:solidFill>
                <a:latin typeface="Arial"/>
                <a:cs typeface="Arial"/>
              </a:rPr>
              <a:t>установа</a:t>
            </a:r>
            <a:endParaRPr sz="2000" dirty="0">
              <a:solidFill>
                <a:srgbClr val="F21297"/>
              </a:solidFill>
              <a:latin typeface="Arial"/>
              <a:cs typeface="Arial"/>
            </a:endParaRPr>
          </a:p>
          <a:p>
            <a:pPr marL="12700" marR="228600">
              <a:lnSpc>
                <a:spcPct val="100000"/>
              </a:lnSpc>
              <a:buFont typeface="Wingdings"/>
              <a:buChar char=""/>
              <a:tabLst>
                <a:tab pos="353695" algn="l"/>
                <a:tab pos="354330" algn="l"/>
              </a:tabLst>
            </a:pPr>
            <a:r>
              <a:rPr sz="2000" spc="-15" dirty="0">
                <a:solidFill>
                  <a:srgbClr val="F21297"/>
                </a:solidFill>
                <a:latin typeface="Arial"/>
                <a:cs typeface="Arial"/>
              </a:rPr>
              <a:t>Потврда </a:t>
            </a:r>
            <a:r>
              <a:rPr sz="2000" dirty="0">
                <a:solidFill>
                  <a:srgbClr val="F21297"/>
                </a:solidFill>
                <a:latin typeface="Arial"/>
                <a:cs typeface="Arial"/>
              </a:rPr>
              <a:t>за </a:t>
            </a:r>
            <a:r>
              <a:rPr sz="2000" spc="-15" dirty="0">
                <a:solidFill>
                  <a:srgbClr val="F21297"/>
                </a:solidFill>
                <a:latin typeface="Arial"/>
                <a:cs typeface="Arial"/>
              </a:rPr>
              <a:t>стоматолошки преглед </a:t>
            </a:r>
            <a:r>
              <a:rPr sz="2000" spc="-10" dirty="0">
                <a:solidFill>
                  <a:srgbClr val="F21297"/>
                </a:solidFill>
                <a:latin typeface="Arial"/>
                <a:cs typeface="Arial"/>
              </a:rPr>
              <a:t>издадена </a:t>
            </a:r>
            <a:r>
              <a:rPr sz="2000" spc="-25" dirty="0">
                <a:solidFill>
                  <a:srgbClr val="F21297"/>
                </a:solidFill>
                <a:latin typeface="Arial"/>
                <a:cs typeface="Arial"/>
              </a:rPr>
              <a:t>од </a:t>
            </a:r>
            <a:r>
              <a:rPr sz="2000" spc="-5" dirty="0">
                <a:solidFill>
                  <a:srgbClr val="F21297"/>
                </a:solidFill>
                <a:latin typeface="Arial"/>
                <a:cs typeface="Arial"/>
              </a:rPr>
              <a:t>надлежна </a:t>
            </a:r>
            <a:r>
              <a:rPr sz="2000" spc="-545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21297"/>
                </a:solidFill>
                <a:latin typeface="Arial"/>
                <a:cs typeface="Arial"/>
              </a:rPr>
              <a:t>здравствена</a:t>
            </a:r>
            <a:r>
              <a:rPr sz="2000" spc="-60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21297"/>
                </a:solidFill>
                <a:latin typeface="Arial"/>
                <a:cs typeface="Arial"/>
              </a:rPr>
              <a:t>установа</a:t>
            </a:r>
            <a:endParaRPr sz="2000" dirty="0">
              <a:solidFill>
                <a:srgbClr val="F21297"/>
              </a:solidFill>
              <a:latin typeface="Arial"/>
              <a:cs typeface="Arial"/>
            </a:endParaRPr>
          </a:p>
          <a:p>
            <a:pPr marL="353695" indent="-341630">
              <a:lnSpc>
                <a:spcPct val="100000"/>
              </a:lnSpc>
              <a:buFont typeface="Wingdings"/>
              <a:buChar char=""/>
              <a:tabLst>
                <a:tab pos="353695" algn="l"/>
                <a:tab pos="354330" algn="l"/>
              </a:tabLst>
            </a:pPr>
            <a:r>
              <a:rPr sz="2000" dirty="0">
                <a:solidFill>
                  <a:srgbClr val="F21297"/>
                </a:solidFill>
                <a:latin typeface="Arial"/>
                <a:cs typeface="Arial"/>
              </a:rPr>
              <a:t>При</a:t>
            </a:r>
            <a:r>
              <a:rPr sz="2000" spc="-25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F21297"/>
                </a:solidFill>
                <a:latin typeface="Arial"/>
                <a:cs typeface="Arial"/>
              </a:rPr>
              <a:t>запишувањето</a:t>
            </a:r>
            <a:r>
              <a:rPr sz="2000" spc="-40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21297"/>
                </a:solidFill>
                <a:latin typeface="Arial"/>
                <a:cs typeface="Arial"/>
              </a:rPr>
              <a:t>на</a:t>
            </a:r>
            <a:r>
              <a:rPr sz="2000" spc="-20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F21297"/>
                </a:solidFill>
                <a:latin typeface="Arial"/>
                <a:cs typeface="Arial"/>
              </a:rPr>
              <a:t>детето</a:t>
            </a:r>
            <a:r>
              <a:rPr sz="2000" spc="5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F21297"/>
                </a:solidFill>
                <a:latin typeface="Arial"/>
                <a:cs typeface="Arial"/>
              </a:rPr>
              <a:t>со</a:t>
            </a:r>
            <a:r>
              <a:rPr sz="2000" spc="-20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21297"/>
                </a:solidFill>
                <a:latin typeface="Arial"/>
                <a:cs typeface="Arial"/>
              </a:rPr>
              <a:t>попреченост</a:t>
            </a:r>
            <a:r>
              <a:rPr sz="2000" spc="-20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21297"/>
                </a:solidFill>
                <a:latin typeface="Arial"/>
                <a:cs typeface="Arial"/>
              </a:rPr>
              <a:t>во</a:t>
            </a:r>
            <a:r>
              <a:rPr sz="2000" spc="-20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21297"/>
                </a:solidFill>
                <a:latin typeface="Arial"/>
                <a:cs typeface="Arial"/>
              </a:rPr>
              <a:t>прво</a:t>
            </a:r>
            <a:endParaRPr sz="2000" dirty="0">
              <a:solidFill>
                <a:srgbClr val="F21297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spc="-20" dirty="0">
                <a:solidFill>
                  <a:srgbClr val="F21297"/>
                </a:solidFill>
                <a:latin typeface="Arial"/>
                <a:cs typeface="Arial"/>
              </a:rPr>
              <a:t>одделение</a:t>
            </a:r>
            <a:r>
              <a:rPr sz="2000" spc="-15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F21297"/>
                </a:solidFill>
                <a:latin typeface="Arial"/>
                <a:cs typeface="Arial"/>
              </a:rPr>
              <a:t>родителот/старателот</a:t>
            </a:r>
            <a:r>
              <a:rPr sz="2000" spc="-5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21297"/>
                </a:solidFill>
                <a:latin typeface="Arial"/>
                <a:cs typeface="Arial"/>
              </a:rPr>
              <a:t>е</a:t>
            </a:r>
            <a:r>
              <a:rPr sz="2000" spc="-5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F21297"/>
                </a:solidFill>
                <a:latin typeface="Arial"/>
                <a:cs typeface="Arial"/>
              </a:rPr>
              <a:t>должен</a:t>
            </a:r>
            <a:r>
              <a:rPr sz="2000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21297"/>
                </a:solidFill>
                <a:latin typeface="Arial"/>
                <a:cs typeface="Arial"/>
              </a:rPr>
              <a:t>да</a:t>
            </a:r>
            <a:r>
              <a:rPr sz="2000" spc="-10" dirty="0">
                <a:solidFill>
                  <a:srgbClr val="F21297"/>
                </a:solidFill>
                <a:latin typeface="Arial"/>
                <a:cs typeface="Arial"/>
              </a:rPr>
              <a:t> достави </a:t>
            </a:r>
            <a:r>
              <a:rPr sz="2000" dirty="0">
                <a:solidFill>
                  <a:srgbClr val="F21297"/>
                </a:solidFill>
                <a:latin typeface="Arial"/>
                <a:cs typeface="Arial"/>
              </a:rPr>
              <a:t>и</a:t>
            </a:r>
          </a:p>
          <a:p>
            <a:pPr marL="12700" marR="5080">
              <a:lnSpc>
                <a:spcPct val="100000"/>
              </a:lnSpc>
            </a:pPr>
            <a:r>
              <a:rPr sz="2000" spc="-5" dirty="0">
                <a:solidFill>
                  <a:srgbClr val="F21297"/>
                </a:solidFill>
                <a:latin typeface="Arial"/>
                <a:cs typeface="Arial"/>
              </a:rPr>
              <a:t>мислење/функционален профил </a:t>
            </a:r>
            <a:r>
              <a:rPr sz="2000" spc="-30" dirty="0">
                <a:solidFill>
                  <a:srgbClr val="F21297"/>
                </a:solidFill>
                <a:latin typeface="Arial"/>
                <a:cs typeface="Arial"/>
              </a:rPr>
              <a:t>од </a:t>
            </a:r>
            <a:r>
              <a:rPr sz="2000" spc="-10" dirty="0">
                <a:solidFill>
                  <a:srgbClr val="F21297"/>
                </a:solidFill>
                <a:latin typeface="Arial"/>
                <a:cs typeface="Arial"/>
              </a:rPr>
              <a:t>комисијата </a:t>
            </a:r>
            <a:r>
              <a:rPr sz="2000" dirty="0">
                <a:solidFill>
                  <a:srgbClr val="F21297"/>
                </a:solidFill>
                <a:latin typeface="Arial"/>
                <a:cs typeface="Arial"/>
              </a:rPr>
              <a:t>за проценка </a:t>
            </a:r>
            <a:r>
              <a:rPr sz="2000" spc="-5" dirty="0">
                <a:solidFill>
                  <a:srgbClr val="F21297"/>
                </a:solidFill>
                <a:latin typeface="Arial"/>
                <a:cs typeface="Arial"/>
              </a:rPr>
              <a:t>на </a:t>
            </a:r>
            <a:r>
              <a:rPr sz="2000" spc="-545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21297"/>
                </a:solidFill>
                <a:latin typeface="Arial"/>
                <a:cs typeface="Arial"/>
              </a:rPr>
              <a:t>деца </a:t>
            </a:r>
            <a:r>
              <a:rPr sz="2000" dirty="0">
                <a:solidFill>
                  <a:srgbClr val="F21297"/>
                </a:solidFill>
                <a:latin typeface="Arial"/>
                <a:cs typeface="Arial"/>
              </a:rPr>
              <a:t>и </a:t>
            </a:r>
            <a:r>
              <a:rPr sz="2000" spc="-5" dirty="0">
                <a:solidFill>
                  <a:srgbClr val="F21297"/>
                </a:solidFill>
                <a:latin typeface="Arial"/>
                <a:cs typeface="Arial"/>
              </a:rPr>
              <a:t>младинци </a:t>
            </a:r>
            <a:r>
              <a:rPr sz="2000" dirty="0">
                <a:solidFill>
                  <a:srgbClr val="F21297"/>
                </a:solidFill>
                <a:latin typeface="Arial"/>
                <a:cs typeface="Arial"/>
              </a:rPr>
              <a:t>за </a:t>
            </a:r>
            <a:r>
              <a:rPr sz="2000" spc="-20" dirty="0">
                <a:solidFill>
                  <a:srgbClr val="F21297"/>
                </a:solidFill>
                <a:latin typeface="Arial"/>
                <a:cs typeface="Arial"/>
              </a:rPr>
              <a:t>дополнителна </a:t>
            </a:r>
            <a:r>
              <a:rPr sz="2000" spc="-5" dirty="0">
                <a:solidFill>
                  <a:srgbClr val="F21297"/>
                </a:solidFill>
                <a:latin typeface="Arial"/>
                <a:cs typeface="Arial"/>
              </a:rPr>
              <a:t>образовна, </a:t>
            </a:r>
            <a:r>
              <a:rPr sz="2000" dirty="0">
                <a:solidFill>
                  <a:srgbClr val="F21297"/>
                </a:solidFill>
                <a:latin typeface="Arial"/>
                <a:cs typeface="Arial"/>
              </a:rPr>
              <a:t>социјална и </a:t>
            </a:r>
            <a:r>
              <a:rPr sz="2000" spc="5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21297"/>
                </a:solidFill>
                <a:latin typeface="Arial"/>
                <a:cs typeface="Arial"/>
              </a:rPr>
              <a:t>здравствена</a:t>
            </a:r>
            <a:r>
              <a:rPr sz="2000" spc="-60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21297"/>
                </a:solidFill>
                <a:latin typeface="Arial"/>
                <a:cs typeface="Arial"/>
              </a:rPr>
              <a:t>поддршка</a:t>
            </a:r>
            <a:r>
              <a:rPr sz="2000" spc="-20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21297"/>
                </a:solidFill>
                <a:latin typeface="Arial"/>
                <a:cs typeface="Arial"/>
              </a:rPr>
              <a:t>според</a:t>
            </a:r>
            <a:r>
              <a:rPr sz="2000" spc="-25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F21297"/>
                </a:solidFill>
                <a:latin typeface="Arial"/>
                <a:cs typeface="Arial"/>
              </a:rPr>
              <a:t>МКФ.</a:t>
            </a:r>
            <a:endParaRPr lang="mk-MK" sz="2000" spc="-20" dirty="0">
              <a:solidFill>
                <a:srgbClr val="F21297"/>
              </a:solidFill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buFont typeface="Wingdings" pitchFamily="2" charset="2"/>
              <a:buChar char="Ø"/>
            </a:pPr>
            <a:r>
              <a:rPr lang="mk-MK" sz="2000" spc="-20" dirty="0">
                <a:solidFill>
                  <a:srgbClr val="F21297"/>
                </a:solidFill>
                <a:latin typeface="Arial"/>
                <a:cs typeface="Arial"/>
              </a:rPr>
              <a:t>Фотокопија од лична карта на родители/старатели за потврда на реонизација</a:t>
            </a:r>
            <a:endParaRPr sz="2000" dirty="0">
              <a:solidFill>
                <a:srgbClr val="F21297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5120" y="680973"/>
            <a:ext cx="6953758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19500" marR="5080" indent="-299085" algn="ctr">
              <a:lnSpc>
                <a:spcPct val="100000"/>
              </a:lnSpc>
              <a:spcBef>
                <a:spcPts val="100"/>
              </a:spcBef>
            </a:pPr>
            <a:r>
              <a:rPr spc="-15" dirty="0">
                <a:solidFill>
                  <a:srgbClr val="F21297"/>
                </a:solidFill>
              </a:rPr>
              <a:t>Поднесување</a:t>
            </a:r>
            <a:r>
              <a:rPr spc="-55" dirty="0">
                <a:solidFill>
                  <a:srgbClr val="F21297"/>
                </a:solidFill>
              </a:rPr>
              <a:t> </a:t>
            </a:r>
            <a:r>
              <a:rPr dirty="0" err="1">
                <a:solidFill>
                  <a:srgbClr val="F21297"/>
                </a:solidFill>
              </a:rPr>
              <a:t>на</a:t>
            </a:r>
            <a:r>
              <a:rPr dirty="0">
                <a:solidFill>
                  <a:srgbClr val="F21297"/>
                </a:solidFill>
              </a:rPr>
              <a:t> </a:t>
            </a:r>
            <a:r>
              <a:rPr spc="-655" dirty="0">
                <a:solidFill>
                  <a:srgbClr val="F21297"/>
                </a:solidFill>
              </a:rPr>
              <a:t> </a:t>
            </a:r>
            <a:r>
              <a:rPr spc="-10" dirty="0" err="1">
                <a:solidFill>
                  <a:srgbClr val="F21297"/>
                </a:solidFill>
              </a:rPr>
              <a:t>документите</a:t>
            </a:r>
            <a:r>
              <a:rPr lang="mk-MK" spc="-10" dirty="0">
                <a:solidFill>
                  <a:srgbClr val="F21297"/>
                </a:solidFill>
              </a:rPr>
              <a:t>, време и место</a:t>
            </a:r>
            <a:endParaRPr spc="-10" dirty="0">
              <a:solidFill>
                <a:srgbClr val="F21297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45844" y="2997835"/>
            <a:ext cx="7303134" cy="372217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6379" lvl="0" indent="-203200">
              <a:spcBef>
                <a:spcPts val="105"/>
              </a:spcBef>
              <a:buSzPct val="95000"/>
              <a:buFont typeface="Wingdings"/>
              <a:buChar char=""/>
              <a:tabLst>
                <a:tab pos="247650" algn="l"/>
                <a:tab pos="5950585" algn="l"/>
              </a:tabLst>
            </a:pPr>
            <a:r>
              <a:rPr lang="ru-RU" sz="2000" kern="0" spc="-20" dirty="0">
                <a:solidFill>
                  <a:srgbClr val="F21297"/>
                </a:solidFill>
                <a:latin typeface="Arial"/>
                <a:cs typeface="Arial"/>
              </a:rPr>
              <a:t>Уписот</a:t>
            </a:r>
            <a:r>
              <a:rPr lang="ru-RU" sz="2000" kern="0" spc="-15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lang="ru-RU" sz="2000" kern="0" dirty="0">
                <a:solidFill>
                  <a:srgbClr val="F21297"/>
                </a:solidFill>
                <a:latin typeface="Arial"/>
                <a:cs typeface="Arial"/>
              </a:rPr>
              <a:t>трае</a:t>
            </a:r>
            <a:r>
              <a:rPr lang="ru-RU" sz="2000" kern="0" spc="-10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lang="ru-RU" sz="2000" kern="0" spc="-15" dirty="0">
                <a:solidFill>
                  <a:srgbClr val="F21297"/>
                </a:solidFill>
                <a:latin typeface="Arial"/>
                <a:cs typeface="Arial"/>
              </a:rPr>
              <a:t>од </a:t>
            </a:r>
            <a:r>
              <a:rPr lang="ru-RU" sz="2000" b="1" kern="0" spc="-15" dirty="0">
                <a:solidFill>
                  <a:srgbClr val="F21297"/>
                </a:solidFill>
                <a:latin typeface="Arial"/>
                <a:cs typeface="Arial"/>
              </a:rPr>
              <a:t>0</a:t>
            </a:r>
            <a:r>
              <a:rPr lang="en-US" sz="2000" b="1" kern="0" spc="-15" dirty="0">
                <a:solidFill>
                  <a:srgbClr val="F21297"/>
                </a:solidFill>
                <a:latin typeface="Arial"/>
                <a:cs typeface="Arial"/>
              </a:rPr>
              <a:t>1</a:t>
            </a:r>
            <a:r>
              <a:rPr lang="ru-RU" sz="2000" b="1" kern="0" spc="-15" dirty="0">
                <a:solidFill>
                  <a:srgbClr val="F21297"/>
                </a:solidFill>
                <a:latin typeface="Arial"/>
                <a:cs typeface="Arial"/>
              </a:rPr>
              <a:t>.05.202</a:t>
            </a:r>
            <a:r>
              <a:rPr lang="en-US" sz="2000" b="1" kern="0" spc="-15" dirty="0">
                <a:solidFill>
                  <a:srgbClr val="F21297"/>
                </a:solidFill>
                <a:latin typeface="Arial"/>
                <a:cs typeface="Arial"/>
              </a:rPr>
              <a:t>5</a:t>
            </a:r>
            <a:r>
              <a:rPr lang="ru-RU" sz="2000" b="1" kern="0" spc="-15" dirty="0">
                <a:solidFill>
                  <a:srgbClr val="F21297"/>
                </a:solidFill>
                <a:latin typeface="Arial"/>
                <a:cs typeface="Arial"/>
              </a:rPr>
              <a:t> до 3</a:t>
            </a:r>
            <a:r>
              <a:rPr lang="en-US" sz="2000" b="1" kern="0" spc="-15" dirty="0">
                <a:solidFill>
                  <a:srgbClr val="F21297"/>
                </a:solidFill>
                <a:latin typeface="Arial"/>
                <a:cs typeface="Arial"/>
              </a:rPr>
              <a:t>0</a:t>
            </a:r>
            <a:r>
              <a:rPr lang="ru-RU" sz="2000" b="1" kern="0" spc="-15" dirty="0">
                <a:solidFill>
                  <a:srgbClr val="F21297"/>
                </a:solidFill>
                <a:latin typeface="Arial"/>
                <a:cs typeface="Arial"/>
              </a:rPr>
              <a:t>.05.202</a:t>
            </a:r>
            <a:r>
              <a:rPr lang="en-US" sz="2000" b="1" kern="0" spc="-15" dirty="0">
                <a:solidFill>
                  <a:srgbClr val="F21297"/>
                </a:solidFill>
                <a:latin typeface="Arial"/>
                <a:cs typeface="Arial"/>
              </a:rPr>
              <a:t>5 </a:t>
            </a:r>
            <a:r>
              <a:rPr lang="ru-RU" sz="2000" kern="0" spc="-15" dirty="0">
                <a:solidFill>
                  <a:srgbClr val="F21297"/>
                </a:solidFill>
                <a:latin typeface="Arial"/>
                <a:cs typeface="Arial"/>
              </a:rPr>
              <a:t>година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endParaRPr lang="mk-MK" sz="2000" spc="-15" dirty="0">
              <a:solidFill>
                <a:srgbClr val="F21297"/>
              </a:solidFill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Wingdings" pitchFamily="2" charset="2"/>
              <a:buChar char="Ø"/>
            </a:pPr>
            <a:r>
              <a:rPr sz="2000" spc="-15" dirty="0" err="1">
                <a:solidFill>
                  <a:srgbClr val="F21297"/>
                </a:solidFill>
                <a:latin typeface="Arial"/>
                <a:cs typeface="Arial"/>
              </a:rPr>
              <a:t>Поднесувањето</a:t>
            </a:r>
            <a:r>
              <a:rPr sz="2000" spc="-40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spc="-5" dirty="0" err="1">
                <a:solidFill>
                  <a:srgbClr val="F21297"/>
                </a:solidFill>
                <a:latin typeface="Arial"/>
                <a:cs typeface="Arial"/>
              </a:rPr>
              <a:t>на</a:t>
            </a:r>
            <a:r>
              <a:rPr sz="2000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spc="-10" dirty="0" err="1">
                <a:solidFill>
                  <a:srgbClr val="F21297"/>
                </a:solidFill>
                <a:latin typeface="Arial"/>
                <a:cs typeface="Arial"/>
              </a:rPr>
              <a:t>документите</a:t>
            </a:r>
            <a:r>
              <a:rPr lang="mk-MK" sz="2000" spc="-10" dirty="0">
                <a:solidFill>
                  <a:srgbClr val="F21297"/>
                </a:solidFill>
                <a:latin typeface="Arial"/>
                <a:cs typeface="Arial"/>
              </a:rPr>
              <a:t> и интервјуто со децата и родителите</a:t>
            </a:r>
            <a:r>
              <a:rPr sz="2000" spc="-30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dirty="0" err="1">
                <a:solidFill>
                  <a:srgbClr val="F21297"/>
                </a:solidFill>
                <a:latin typeface="Arial"/>
                <a:cs typeface="Arial"/>
              </a:rPr>
              <a:t>се</a:t>
            </a:r>
            <a:r>
              <a:rPr sz="2000" spc="-15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dirty="0" err="1">
                <a:solidFill>
                  <a:srgbClr val="F21297"/>
                </a:solidFill>
                <a:latin typeface="Arial"/>
                <a:cs typeface="Arial"/>
              </a:rPr>
              <a:t>врши</a:t>
            </a:r>
            <a:r>
              <a:rPr lang="mk-MK" sz="2000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spc="10" dirty="0" err="1">
                <a:solidFill>
                  <a:srgbClr val="F21297"/>
                </a:solidFill>
                <a:latin typeface="Arial"/>
                <a:cs typeface="Arial"/>
              </a:rPr>
              <a:t>со</a:t>
            </a:r>
            <a:r>
              <a:rPr sz="2000" spc="-15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21297"/>
                </a:solidFill>
                <a:latin typeface="Arial"/>
                <a:cs typeface="Arial"/>
              </a:rPr>
              <a:t>физичко</a:t>
            </a:r>
            <a:r>
              <a:rPr sz="2000" spc="-35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spc="-10" dirty="0" err="1">
                <a:solidFill>
                  <a:srgbClr val="F21297"/>
                </a:solidFill>
                <a:latin typeface="Arial"/>
                <a:cs typeface="Arial"/>
              </a:rPr>
              <a:t>присуство</a:t>
            </a:r>
            <a:r>
              <a:rPr sz="2000" spc="-15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lang="mk-MK" sz="2000" spc="-15" dirty="0">
                <a:solidFill>
                  <a:srgbClr val="F21297"/>
                </a:solidFill>
                <a:latin typeface="Arial"/>
                <a:cs typeface="Arial"/>
              </a:rPr>
              <a:t>во просториите на педагошко-психолошката служба на училиштето секој работен ден од 9ч. до 15ч.со претходно закажан термин на телефон</a:t>
            </a:r>
          </a:p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Wingdings" pitchFamily="2" charset="2"/>
              <a:buChar char="Ø"/>
            </a:pPr>
            <a:endParaRPr lang="mk-MK" sz="2000" spc="-15" dirty="0">
              <a:solidFill>
                <a:srgbClr val="F21297"/>
              </a:solidFill>
              <a:latin typeface="Arial"/>
              <a:cs typeface="Arial"/>
            </a:endParaRPr>
          </a:p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n-US" sz="3600" b="1" kern="0" spc="-5" dirty="0">
                <a:solidFill>
                  <a:srgbClr val="F21297"/>
                </a:solidFill>
                <a:latin typeface="Arial"/>
                <a:cs typeface="Arial"/>
              </a:rPr>
              <a:t>078/</a:t>
            </a:r>
            <a:r>
              <a:rPr lang="en-US" sz="3600" b="1" kern="0" spc="-15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lang="en-US" sz="3600" b="1" kern="0" spc="-5" dirty="0">
                <a:solidFill>
                  <a:srgbClr val="F21297"/>
                </a:solidFill>
                <a:latin typeface="Arial"/>
                <a:cs typeface="Arial"/>
              </a:rPr>
              <a:t>354</a:t>
            </a:r>
            <a:r>
              <a:rPr lang="en-US" sz="3600" b="1" kern="0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lang="en-US" sz="3600" b="1" kern="0" spc="-5" dirty="0">
                <a:solidFill>
                  <a:srgbClr val="F21297"/>
                </a:solidFill>
                <a:latin typeface="Arial"/>
                <a:cs typeface="Arial"/>
              </a:rPr>
              <a:t>541</a:t>
            </a:r>
            <a:endParaRPr lang="mk-MK" sz="3600" spc="-15" dirty="0">
              <a:solidFill>
                <a:srgbClr val="F21297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endParaRPr lang="mk-MK" sz="2000" spc="-15" dirty="0">
              <a:solidFill>
                <a:srgbClr val="F21297"/>
              </a:solidFill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Wingdings" pitchFamily="2" charset="2"/>
              <a:buChar char="Ø"/>
            </a:pPr>
            <a:endParaRPr sz="2000" dirty="0">
              <a:solidFill>
                <a:srgbClr val="F21297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76200" y="1"/>
            <a:ext cx="9144000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649470" y="901953"/>
            <a:ext cx="297053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5" dirty="0">
                <a:solidFill>
                  <a:srgbClr val="F21297"/>
                </a:solidFill>
              </a:rPr>
              <a:t>Реонизација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2616835"/>
            <a:ext cx="8227059" cy="340670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6985" algn="just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284480" algn="l"/>
              </a:tabLst>
            </a:pPr>
            <a:r>
              <a:rPr sz="2000" spc="-25" dirty="0">
                <a:solidFill>
                  <a:srgbClr val="F21297"/>
                </a:solidFill>
                <a:latin typeface="Arial"/>
                <a:cs typeface="Arial"/>
              </a:rPr>
              <a:t>Родителот/старателот</a:t>
            </a:r>
            <a:r>
              <a:rPr sz="2000" spc="-20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21297"/>
                </a:solidFill>
                <a:latin typeface="Arial"/>
                <a:cs typeface="Arial"/>
              </a:rPr>
              <a:t>има</a:t>
            </a:r>
            <a:r>
              <a:rPr sz="2000" spc="5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21297"/>
                </a:solidFill>
                <a:latin typeface="Arial"/>
                <a:cs typeface="Arial"/>
              </a:rPr>
              <a:t>право</a:t>
            </a:r>
            <a:r>
              <a:rPr sz="2000" spc="-5" dirty="0">
                <a:solidFill>
                  <a:srgbClr val="F21297"/>
                </a:solidFill>
                <a:latin typeface="Arial"/>
                <a:cs typeface="Arial"/>
              </a:rPr>
              <a:t> да</a:t>
            </a:r>
            <a:r>
              <a:rPr sz="2000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F21297"/>
                </a:solidFill>
                <a:latin typeface="Arial"/>
                <a:cs typeface="Arial"/>
              </a:rPr>
              <a:t>го</a:t>
            </a:r>
            <a:r>
              <a:rPr sz="2000" spc="-20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21297"/>
                </a:solidFill>
                <a:latin typeface="Arial"/>
                <a:cs typeface="Arial"/>
              </a:rPr>
              <a:t>запише</a:t>
            </a:r>
            <a:r>
              <a:rPr sz="2000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srgbClr val="F21297"/>
                </a:solidFill>
                <a:latin typeface="Arial"/>
                <a:cs typeface="Arial"/>
              </a:rPr>
              <a:t>детето</a:t>
            </a:r>
            <a:r>
              <a:rPr sz="2000" spc="480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F21297"/>
                </a:solidFill>
                <a:latin typeface="Arial"/>
                <a:cs typeface="Arial"/>
              </a:rPr>
              <a:t>во </a:t>
            </a:r>
            <a:r>
              <a:rPr sz="2000" spc="-20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F21297"/>
                </a:solidFill>
                <a:latin typeface="Arial"/>
                <a:cs typeface="Arial"/>
              </a:rPr>
              <a:t>основното </a:t>
            </a:r>
            <a:r>
              <a:rPr sz="2000" spc="-10" dirty="0">
                <a:solidFill>
                  <a:srgbClr val="F21297"/>
                </a:solidFill>
                <a:latin typeface="Arial"/>
                <a:cs typeface="Arial"/>
              </a:rPr>
              <a:t>училиште </a:t>
            </a:r>
            <a:r>
              <a:rPr sz="2000" spc="-20" dirty="0">
                <a:solidFill>
                  <a:srgbClr val="F21297"/>
                </a:solidFill>
                <a:latin typeface="Arial"/>
                <a:cs typeface="Arial"/>
              </a:rPr>
              <a:t>во </a:t>
            </a:r>
            <a:r>
              <a:rPr sz="2000" spc="-15" dirty="0">
                <a:solidFill>
                  <a:srgbClr val="F21297"/>
                </a:solidFill>
                <a:latin typeface="Arial"/>
                <a:cs typeface="Arial"/>
              </a:rPr>
              <a:t>реонот во </a:t>
            </a:r>
            <a:r>
              <a:rPr sz="2000" spc="5" dirty="0">
                <a:solidFill>
                  <a:srgbClr val="F21297"/>
                </a:solidFill>
                <a:latin typeface="Arial"/>
                <a:cs typeface="Arial"/>
              </a:rPr>
              <a:t>кој </a:t>
            </a:r>
            <a:r>
              <a:rPr sz="2000" spc="-5" dirty="0">
                <a:solidFill>
                  <a:srgbClr val="F21297"/>
                </a:solidFill>
                <a:latin typeface="Arial"/>
                <a:cs typeface="Arial"/>
              </a:rPr>
              <a:t>живее </a:t>
            </a:r>
            <a:r>
              <a:rPr sz="2000" spc="-10" dirty="0">
                <a:solidFill>
                  <a:srgbClr val="F21297"/>
                </a:solidFill>
                <a:latin typeface="Arial"/>
                <a:cs typeface="Arial"/>
              </a:rPr>
              <a:t>или </a:t>
            </a:r>
            <a:r>
              <a:rPr sz="2000" spc="5" dirty="0">
                <a:solidFill>
                  <a:srgbClr val="F21297"/>
                </a:solidFill>
                <a:latin typeface="Arial"/>
                <a:cs typeface="Arial"/>
              </a:rPr>
              <a:t>каде </a:t>
            </a:r>
            <a:r>
              <a:rPr sz="2000" spc="-10" dirty="0">
                <a:solidFill>
                  <a:srgbClr val="F21297"/>
                </a:solidFill>
                <a:latin typeface="Arial"/>
                <a:cs typeface="Arial"/>
              </a:rPr>
              <a:t>што постојано </a:t>
            </a:r>
            <a:r>
              <a:rPr sz="2000" spc="-5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21297"/>
                </a:solidFill>
                <a:latin typeface="Arial"/>
                <a:cs typeface="Arial"/>
              </a:rPr>
              <a:t>престојува.</a:t>
            </a:r>
            <a:endParaRPr sz="2000" dirty="0">
              <a:solidFill>
                <a:srgbClr val="F21297"/>
              </a:solidFill>
              <a:latin typeface="Arial"/>
              <a:cs typeface="Arial"/>
            </a:endParaRPr>
          </a:p>
          <a:p>
            <a:pPr marL="12700" marR="5715" indent="69850" algn="just">
              <a:lnSpc>
                <a:spcPct val="100000"/>
              </a:lnSpc>
            </a:pPr>
            <a:r>
              <a:rPr sz="2000" spc="-30" dirty="0">
                <a:solidFill>
                  <a:srgbClr val="F21297"/>
                </a:solidFill>
                <a:latin typeface="Arial"/>
                <a:cs typeface="Arial"/>
              </a:rPr>
              <a:t>Родителот/старателот </a:t>
            </a:r>
            <a:r>
              <a:rPr sz="2000" spc="-10" dirty="0">
                <a:solidFill>
                  <a:srgbClr val="F21297"/>
                </a:solidFill>
                <a:latin typeface="Arial"/>
                <a:cs typeface="Arial"/>
              </a:rPr>
              <a:t>може да </a:t>
            </a:r>
            <a:r>
              <a:rPr sz="2000" spc="-25" dirty="0">
                <a:solidFill>
                  <a:srgbClr val="F21297"/>
                </a:solidFill>
                <a:latin typeface="Arial"/>
                <a:cs typeface="Arial"/>
              </a:rPr>
              <a:t>го </a:t>
            </a:r>
            <a:r>
              <a:rPr sz="2000" spc="-5" dirty="0">
                <a:solidFill>
                  <a:srgbClr val="F21297"/>
                </a:solidFill>
                <a:latin typeface="Arial"/>
                <a:cs typeface="Arial"/>
              </a:rPr>
              <a:t>запише </a:t>
            </a:r>
            <a:r>
              <a:rPr sz="2000" spc="-40" dirty="0">
                <a:solidFill>
                  <a:srgbClr val="F21297"/>
                </a:solidFill>
                <a:latin typeface="Arial"/>
                <a:cs typeface="Arial"/>
              </a:rPr>
              <a:t>детето </a:t>
            </a:r>
            <a:r>
              <a:rPr sz="2000" spc="-15" dirty="0">
                <a:solidFill>
                  <a:srgbClr val="F21297"/>
                </a:solidFill>
                <a:latin typeface="Arial"/>
                <a:cs typeface="Arial"/>
              </a:rPr>
              <a:t>во </a:t>
            </a:r>
            <a:r>
              <a:rPr sz="2000" spc="-20" dirty="0">
                <a:solidFill>
                  <a:srgbClr val="F21297"/>
                </a:solidFill>
                <a:latin typeface="Arial"/>
                <a:cs typeface="Arial"/>
              </a:rPr>
              <a:t>друго </a:t>
            </a:r>
            <a:r>
              <a:rPr sz="2000" spc="-5" dirty="0">
                <a:solidFill>
                  <a:srgbClr val="F21297"/>
                </a:solidFill>
                <a:latin typeface="Arial"/>
                <a:cs typeface="Arial"/>
              </a:rPr>
              <a:t>основно </a:t>
            </a:r>
            <a:r>
              <a:rPr sz="2000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21297"/>
                </a:solidFill>
                <a:latin typeface="Arial"/>
                <a:cs typeface="Arial"/>
              </a:rPr>
              <a:t>училиште </a:t>
            </a:r>
            <a:r>
              <a:rPr sz="2000" spc="-15" dirty="0">
                <a:solidFill>
                  <a:srgbClr val="F21297"/>
                </a:solidFill>
                <a:latin typeface="Arial"/>
                <a:cs typeface="Arial"/>
              </a:rPr>
              <a:t>во </a:t>
            </a:r>
            <a:r>
              <a:rPr sz="2000" spc="-10" dirty="0">
                <a:solidFill>
                  <a:srgbClr val="F21297"/>
                </a:solidFill>
                <a:latin typeface="Arial"/>
                <a:cs typeface="Arial"/>
              </a:rPr>
              <a:t>истиот или друг </a:t>
            </a:r>
            <a:r>
              <a:rPr sz="2000" spc="-5" dirty="0">
                <a:solidFill>
                  <a:srgbClr val="F21297"/>
                </a:solidFill>
                <a:latin typeface="Arial"/>
                <a:cs typeface="Arial"/>
              </a:rPr>
              <a:t>реон </a:t>
            </a:r>
            <a:r>
              <a:rPr sz="2000" spc="5" dirty="0">
                <a:solidFill>
                  <a:srgbClr val="F21297"/>
                </a:solidFill>
                <a:latin typeface="Arial"/>
                <a:cs typeface="Arial"/>
              </a:rPr>
              <a:t>ако </a:t>
            </a:r>
            <a:r>
              <a:rPr sz="2000" spc="-5" dirty="0">
                <a:solidFill>
                  <a:srgbClr val="F21297"/>
                </a:solidFill>
                <a:latin typeface="Arial"/>
                <a:cs typeface="Arial"/>
              </a:rPr>
              <a:t>за </a:t>
            </a:r>
            <a:r>
              <a:rPr sz="2000" spc="-15" dirty="0">
                <a:solidFill>
                  <a:srgbClr val="F21297"/>
                </a:solidFill>
                <a:latin typeface="Arial"/>
                <a:cs typeface="Arial"/>
              </a:rPr>
              <a:t>тоа </a:t>
            </a:r>
            <a:r>
              <a:rPr sz="2000" spc="-5" dirty="0">
                <a:solidFill>
                  <a:srgbClr val="F21297"/>
                </a:solidFill>
                <a:latin typeface="Arial"/>
                <a:cs typeface="Arial"/>
              </a:rPr>
              <a:t>има </a:t>
            </a:r>
            <a:r>
              <a:rPr sz="2000" b="1" spc="-10" dirty="0">
                <a:solidFill>
                  <a:srgbClr val="F21297"/>
                </a:solidFill>
                <a:latin typeface="Arial"/>
                <a:cs typeface="Arial"/>
              </a:rPr>
              <a:t>согласност </a:t>
            </a:r>
            <a:r>
              <a:rPr sz="2000" spc="-50" dirty="0">
                <a:solidFill>
                  <a:srgbClr val="F21297"/>
                </a:solidFill>
                <a:latin typeface="Arial"/>
                <a:cs typeface="Arial"/>
              </a:rPr>
              <a:t>од </a:t>
            </a:r>
            <a:r>
              <a:rPr sz="2000" spc="-45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F21297"/>
                </a:solidFill>
                <a:latin typeface="Arial"/>
                <a:cs typeface="Arial"/>
              </a:rPr>
              <a:t>училиштето </a:t>
            </a:r>
            <a:r>
              <a:rPr sz="2000" spc="-15" dirty="0">
                <a:solidFill>
                  <a:srgbClr val="F21297"/>
                </a:solidFill>
                <a:latin typeface="Arial"/>
                <a:cs typeface="Arial"/>
              </a:rPr>
              <a:t>во </a:t>
            </a:r>
            <a:r>
              <a:rPr sz="2000" spc="5" dirty="0">
                <a:solidFill>
                  <a:srgbClr val="F21297"/>
                </a:solidFill>
                <a:latin typeface="Arial"/>
                <a:cs typeface="Arial"/>
              </a:rPr>
              <a:t>кое </a:t>
            </a:r>
            <a:r>
              <a:rPr sz="2000" dirty="0">
                <a:solidFill>
                  <a:srgbClr val="F21297"/>
                </a:solidFill>
                <a:latin typeface="Arial"/>
                <a:cs typeface="Arial"/>
              </a:rPr>
              <a:t>се </a:t>
            </a:r>
            <a:r>
              <a:rPr sz="2000" spc="-5" dirty="0">
                <a:solidFill>
                  <a:srgbClr val="F21297"/>
                </a:solidFill>
                <a:latin typeface="Arial"/>
                <a:cs typeface="Arial"/>
              </a:rPr>
              <a:t>запишува </a:t>
            </a:r>
            <a:r>
              <a:rPr sz="2000" dirty="0">
                <a:solidFill>
                  <a:srgbClr val="F21297"/>
                </a:solidFill>
                <a:latin typeface="Arial"/>
                <a:cs typeface="Arial"/>
              </a:rPr>
              <a:t>и </a:t>
            </a:r>
            <a:r>
              <a:rPr sz="2000" spc="-25" dirty="0">
                <a:solidFill>
                  <a:srgbClr val="F21297"/>
                </a:solidFill>
                <a:latin typeface="Arial"/>
                <a:cs typeface="Arial"/>
              </a:rPr>
              <a:t>од </a:t>
            </a:r>
            <a:r>
              <a:rPr sz="2000" spc="-15" dirty="0">
                <a:solidFill>
                  <a:srgbClr val="F21297"/>
                </a:solidFill>
                <a:latin typeface="Arial"/>
                <a:cs typeface="Arial"/>
              </a:rPr>
              <a:t>училиштето </a:t>
            </a:r>
            <a:r>
              <a:rPr sz="2000" spc="-25" dirty="0">
                <a:solidFill>
                  <a:srgbClr val="F21297"/>
                </a:solidFill>
                <a:latin typeface="Arial"/>
                <a:cs typeface="Arial"/>
              </a:rPr>
              <a:t>од </a:t>
            </a:r>
            <a:r>
              <a:rPr sz="2000" spc="-10" dirty="0">
                <a:solidFill>
                  <a:srgbClr val="F21297"/>
                </a:solidFill>
                <a:latin typeface="Arial"/>
                <a:cs typeface="Arial"/>
              </a:rPr>
              <a:t>реонот </a:t>
            </a:r>
            <a:r>
              <a:rPr sz="2000" spc="-15" dirty="0">
                <a:solidFill>
                  <a:srgbClr val="F21297"/>
                </a:solidFill>
                <a:latin typeface="Arial"/>
                <a:cs typeface="Arial"/>
              </a:rPr>
              <a:t>во </a:t>
            </a:r>
            <a:r>
              <a:rPr sz="2000" spc="5" dirty="0">
                <a:solidFill>
                  <a:srgbClr val="F21297"/>
                </a:solidFill>
                <a:latin typeface="Arial"/>
                <a:cs typeface="Arial"/>
              </a:rPr>
              <a:t>кој </a:t>
            </a:r>
            <a:r>
              <a:rPr sz="2000" spc="10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21297"/>
                </a:solidFill>
                <a:latin typeface="Arial"/>
                <a:cs typeface="Arial"/>
              </a:rPr>
              <a:t>живее</a:t>
            </a:r>
            <a:r>
              <a:rPr sz="2000" spc="-30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21297"/>
                </a:solidFill>
                <a:latin typeface="Arial"/>
                <a:cs typeface="Arial"/>
              </a:rPr>
              <a:t>или</a:t>
            </a:r>
            <a:r>
              <a:rPr sz="2000" spc="-25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F21297"/>
                </a:solidFill>
                <a:latin typeface="Arial"/>
                <a:cs typeface="Arial"/>
              </a:rPr>
              <a:t>каде</a:t>
            </a:r>
            <a:r>
              <a:rPr sz="2000" spc="-20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21297"/>
                </a:solidFill>
                <a:latin typeface="Arial"/>
                <a:cs typeface="Arial"/>
              </a:rPr>
              <a:t>што</a:t>
            </a:r>
            <a:r>
              <a:rPr sz="2000" spc="-15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21297"/>
                </a:solidFill>
                <a:latin typeface="Arial"/>
                <a:cs typeface="Arial"/>
              </a:rPr>
              <a:t>постојано</a:t>
            </a:r>
            <a:r>
              <a:rPr sz="2000" spc="-15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21297"/>
                </a:solidFill>
                <a:latin typeface="Arial"/>
                <a:cs typeface="Arial"/>
              </a:rPr>
              <a:t>престојува.</a:t>
            </a:r>
            <a:endParaRPr sz="2000" dirty="0">
              <a:solidFill>
                <a:srgbClr val="F21297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 dirty="0">
              <a:solidFill>
                <a:srgbClr val="F21297"/>
              </a:solidFill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  <a:buFont typeface="Wingdings"/>
              <a:buChar char=""/>
              <a:tabLst>
                <a:tab pos="284480" algn="l"/>
              </a:tabLst>
            </a:pPr>
            <a:r>
              <a:rPr sz="2000" spc="-10" dirty="0">
                <a:solidFill>
                  <a:srgbClr val="F21297"/>
                </a:solidFill>
                <a:latin typeface="Arial"/>
                <a:cs typeface="Arial"/>
              </a:rPr>
              <a:t>Основното училиште </a:t>
            </a:r>
            <a:r>
              <a:rPr sz="2000" dirty="0">
                <a:solidFill>
                  <a:srgbClr val="F21297"/>
                </a:solidFill>
                <a:latin typeface="Arial"/>
                <a:cs typeface="Arial"/>
              </a:rPr>
              <a:t>е </a:t>
            </a:r>
            <a:r>
              <a:rPr sz="2000" spc="-15" dirty="0">
                <a:solidFill>
                  <a:srgbClr val="F21297"/>
                </a:solidFill>
                <a:latin typeface="Arial"/>
                <a:cs typeface="Arial"/>
              </a:rPr>
              <a:t>должно </a:t>
            </a:r>
            <a:r>
              <a:rPr sz="2000" spc="-10" dirty="0">
                <a:solidFill>
                  <a:srgbClr val="F21297"/>
                </a:solidFill>
                <a:latin typeface="Arial"/>
                <a:cs typeface="Arial"/>
              </a:rPr>
              <a:t>да ги </a:t>
            </a:r>
            <a:r>
              <a:rPr sz="2000" spc="-15" dirty="0">
                <a:solidFill>
                  <a:srgbClr val="F21297"/>
                </a:solidFill>
                <a:latin typeface="Arial"/>
                <a:cs typeface="Arial"/>
              </a:rPr>
              <a:t>опфати </a:t>
            </a:r>
            <a:r>
              <a:rPr sz="2000" spc="-5" dirty="0">
                <a:solidFill>
                  <a:srgbClr val="F21297"/>
                </a:solidFill>
                <a:latin typeface="Arial"/>
                <a:cs typeface="Arial"/>
              </a:rPr>
              <a:t>учениците </a:t>
            </a:r>
            <a:r>
              <a:rPr sz="2000" spc="-25" dirty="0">
                <a:solidFill>
                  <a:srgbClr val="F21297"/>
                </a:solidFill>
                <a:latin typeface="Arial"/>
                <a:cs typeface="Arial"/>
              </a:rPr>
              <a:t>од </a:t>
            </a:r>
            <a:r>
              <a:rPr sz="2000" spc="-15" dirty="0">
                <a:solidFill>
                  <a:srgbClr val="F21297"/>
                </a:solidFill>
                <a:latin typeface="Arial"/>
                <a:cs typeface="Arial"/>
              </a:rPr>
              <a:t>својот </a:t>
            </a:r>
            <a:r>
              <a:rPr sz="2000" spc="-10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21297"/>
                </a:solidFill>
                <a:latin typeface="Arial"/>
                <a:cs typeface="Arial"/>
              </a:rPr>
              <a:t>реон.</a:t>
            </a:r>
          </a:p>
          <a:p>
            <a:pPr marL="12700" marR="10160" algn="just">
              <a:lnSpc>
                <a:spcPct val="100000"/>
              </a:lnSpc>
            </a:pPr>
            <a:r>
              <a:rPr sz="2000" spc="-15" dirty="0">
                <a:solidFill>
                  <a:srgbClr val="F21297"/>
                </a:solidFill>
                <a:latin typeface="Arial"/>
                <a:cs typeface="Arial"/>
              </a:rPr>
              <a:t>Oсновното </a:t>
            </a:r>
            <a:r>
              <a:rPr sz="2000" spc="-10" dirty="0">
                <a:solidFill>
                  <a:srgbClr val="F21297"/>
                </a:solidFill>
                <a:latin typeface="Arial"/>
                <a:cs typeface="Arial"/>
              </a:rPr>
              <a:t>училиште може да запише </a:t>
            </a:r>
            <a:r>
              <a:rPr sz="2000" spc="-5" dirty="0">
                <a:solidFill>
                  <a:srgbClr val="F21297"/>
                </a:solidFill>
                <a:latin typeface="Arial"/>
                <a:cs typeface="Arial"/>
              </a:rPr>
              <a:t>ученици </a:t>
            </a:r>
            <a:r>
              <a:rPr sz="2000" spc="-30" dirty="0">
                <a:solidFill>
                  <a:srgbClr val="F21297"/>
                </a:solidFill>
                <a:latin typeface="Arial"/>
                <a:cs typeface="Arial"/>
              </a:rPr>
              <a:t>од </a:t>
            </a:r>
            <a:r>
              <a:rPr sz="2000" spc="-10" dirty="0">
                <a:solidFill>
                  <a:srgbClr val="F21297"/>
                </a:solidFill>
                <a:latin typeface="Arial"/>
                <a:cs typeface="Arial"/>
              </a:rPr>
              <a:t>друг </a:t>
            </a:r>
            <a:r>
              <a:rPr sz="2000" spc="-5" dirty="0">
                <a:solidFill>
                  <a:srgbClr val="F21297"/>
                </a:solidFill>
                <a:latin typeface="Arial"/>
                <a:cs typeface="Arial"/>
              </a:rPr>
              <a:t>реон или </a:t>
            </a:r>
            <a:r>
              <a:rPr sz="2000" spc="-50" dirty="0">
                <a:solidFill>
                  <a:srgbClr val="F21297"/>
                </a:solidFill>
                <a:latin typeface="Arial"/>
                <a:cs typeface="Arial"/>
              </a:rPr>
              <a:t>од </a:t>
            </a:r>
            <a:r>
              <a:rPr sz="2000" spc="-45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F21297"/>
                </a:solidFill>
                <a:latin typeface="Arial"/>
                <a:cs typeface="Arial"/>
              </a:rPr>
              <a:t>друга</a:t>
            </a:r>
            <a:r>
              <a:rPr sz="2000" spc="-15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21297"/>
                </a:solidFill>
                <a:latin typeface="Arial"/>
                <a:cs typeface="Arial"/>
              </a:rPr>
              <a:t>општина</a:t>
            </a:r>
            <a:r>
              <a:rPr sz="2000" spc="-15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21297"/>
                </a:solidFill>
                <a:latin typeface="Arial"/>
                <a:cs typeface="Arial"/>
              </a:rPr>
              <a:t>само</a:t>
            </a:r>
            <a:r>
              <a:rPr sz="2000" spc="-20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21297"/>
                </a:solidFill>
                <a:latin typeface="Arial"/>
                <a:cs typeface="Arial"/>
              </a:rPr>
              <a:t>доколку</a:t>
            </a:r>
            <a:r>
              <a:rPr sz="2000" spc="-15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21297"/>
                </a:solidFill>
                <a:latin typeface="Arial"/>
                <a:cs typeface="Arial"/>
              </a:rPr>
              <a:t>има</a:t>
            </a:r>
            <a:r>
              <a:rPr sz="2000" spc="-20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21297"/>
                </a:solidFill>
                <a:latin typeface="Arial"/>
                <a:cs typeface="Arial"/>
              </a:rPr>
              <a:t>слободни</a:t>
            </a:r>
            <a:r>
              <a:rPr sz="2000" spc="-35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21297"/>
                </a:solidFill>
                <a:latin typeface="Arial"/>
                <a:cs typeface="Arial"/>
              </a:rPr>
              <a:t>места</a:t>
            </a:r>
            <a:r>
              <a:rPr sz="2000" spc="-25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21297"/>
                </a:solidFill>
                <a:latin typeface="Arial"/>
                <a:cs typeface="Arial"/>
              </a:rPr>
              <a:t>за</a:t>
            </a:r>
            <a:r>
              <a:rPr sz="2000" spc="-15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21297"/>
                </a:solidFill>
                <a:latin typeface="Arial"/>
                <a:cs typeface="Arial"/>
              </a:rPr>
              <a:t>запишување.</a:t>
            </a:r>
            <a:endParaRPr sz="2000" dirty="0">
              <a:solidFill>
                <a:srgbClr val="F21297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38600" y="1066800"/>
            <a:ext cx="4101718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 err="1">
                <a:solidFill>
                  <a:srgbClr val="F21297"/>
                </a:solidFill>
              </a:rPr>
              <a:t>Училиште</a:t>
            </a:r>
            <a:r>
              <a:rPr lang="mk-MK" spc="-10" dirty="0">
                <a:solidFill>
                  <a:srgbClr val="F21297"/>
                </a:solidFill>
              </a:rPr>
              <a:t> </a:t>
            </a:r>
            <a:r>
              <a:rPr spc="-10" dirty="0">
                <a:solidFill>
                  <a:srgbClr val="F21297"/>
                </a:solidFill>
              </a:rPr>
              <a:t>-</a:t>
            </a:r>
            <a:r>
              <a:rPr spc="-20" dirty="0">
                <a:solidFill>
                  <a:srgbClr val="F21297"/>
                </a:solidFill>
              </a:rPr>
              <a:t> </a:t>
            </a:r>
            <a:r>
              <a:rPr spc="-10" dirty="0">
                <a:solidFill>
                  <a:srgbClr val="F21297"/>
                </a:solidFill>
              </a:rPr>
              <a:t>нова</a:t>
            </a:r>
            <a:r>
              <a:rPr spc="-30" dirty="0">
                <a:solidFill>
                  <a:srgbClr val="F21297"/>
                </a:solidFill>
              </a:rPr>
              <a:t> </a:t>
            </a:r>
            <a:r>
              <a:rPr spc="-5" dirty="0">
                <a:solidFill>
                  <a:srgbClr val="F21297"/>
                </a:solidFill>
              </a:rPr>
              <a:t>средина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2140" y="2540635"/>
            <a:ext cx="8001634" cy="31040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21297"/>
                </a:solidFill>
                <a:latin typeface="Arial"/>
                <a:cs typeface="Arial"/>
              </a:rPr>
              <a:t>Со</a:t>
            </a:r>
            <a:r>
              <a:rPr sz="2000" spc="5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F21297"/>
                </a:solidFill>
                <a:latin typeface="Arial"/>
                <a:cs typeface="Arial"/>
              </a:rPr>
              <a:t>поаѓањето</a:t>
            </a:r>
            <a:r>
              <a:rPr sz="2000" spc="-10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21297"/>
                </a:solidFill>
                <a:latin typeface="Arial"/>
                <a:cs typeface="Arial"/>
              </a:rPr>
              <a:t>на</a:t>
            </a:r>
            <a:r>
              <a:rPr sz="2000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21297"/>
                </a:solidFill>
                <a:latin typeface="Arial"/>
                <a:cs typeface="Arial"/>
              </a:rPr>
              <a:t>училиште</a:t>
            </a:r>
            <a:r>
              <a:rPr sz="2000" spc="-5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srgbClr val="F21297"/>
                </a:solidFill>
                <a:latin typeface="Arial"/>
                <a:cs typeface="Arial"/>
              </a:rPr>
              <a:t>детето</a:t>
            </a:r>
            <a:r>
              <a:rPr sz="2000" spc="-35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21297"/>
                </a:solidFill>
                <a:latin typeface="Arial"/>
                <a:cs typeface="Arial"/>
              </a:rPr>
              <a:t>за</a:t>
            </a:r>
            <a:r>
              <a:rPr sz="2000" spc="5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21297"/>
                </a:solidFill>
                <a:latin typeface="Arial"/>
                <a:cs typeface="Arial"/>
              </a:rPr>
              <a:t>прв</a:t>
            </a:r>
            <a:r>
              <a:rPr sz="2000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F21297"/>
                </a:solidFill>
                <a:latin typeface="Arial"/>
                <a:cs typeface="Arial"/>
              </a:rPr>
              <a:t>пат</a:t>
            </a:r>
            <a:r>
              <a:rPr sz="2000" spc="-15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21297"/>
                </a:solidFill>
                <a:latin typeface="Arial"/>
                <a:cs typeface="Arial"/>
              </a:rPr>
              <a:t>се</a:t>
            </a:r>
            <a:r>
              <a:rPr sz="2000" spc="5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21297"/>
                </a:solidFill>
                <a:latin typeface="Arial"/>
                <a:cs typeface="Arial"/>
              </a:rPr>
              <a:t>соочува</a:t>
            </a:r>
            <a:r>
              <a:rPr sz="2000" spc="-5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F21297"/>
                </a:solidFill>
                <a:latin typeface="Arial"/>
                <a:cs typeface="Arial"/>
              </a:rPr>
              <a:t>со </a:t>
            </a:r>
            <a:r>
              <a:rPr sz="2000" spc="35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F21297"/>
                </a:solidFill>
                <a:latin typeface="Arial"/>
                <a:cs typeface="Arial"/>
              </a:rPr>
              <a:t>одговорност,</a:t>
            </a:r>
            <a:r>
              <a:rPr sz="2000" spc="-30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21297"/>
                </a:solidFill>
                <a:latin typeface="Arial"/>
                <a:cs typeface="Arial"/>
              </a:rPr>
              <a:t>училишни</a:t>
            </a:r>
            <a:r>
              <a:rPr sz="2000" spc="-5" dirty="0">
                <a:solidFill>
                  <a:srgbClr val="F21297"/>
                </a:solidFill>
                <a:latin typeface="Arial"/>
                <a:cs typeface="Arial"/>
              </a:rPr>
              <a:t> обврски,</a:t>
            </a:r>
            <a:r>
              <a:rPr sz="2000" dirty="0">
                <a:solidFill>
                  <a:srgbClr val="F21297"/>
                </a:solidFill>
                <a:latin typeface="Arial"/>
                <a:cs typeface="Arial"/>
              </a:rPr>
              <a:t> и</a:t>
            </a:r>
            <a:r>
              <a:rPr sz="2000" spc="5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F21297"/>
                </a:solidFill>
                <a:latin typeface="Arial"/>
                <a:cs typeface="Arial"/>
              </a:rPr>
              <a:t>со</a:t>
            </a:r>
            <a:r>
              <a:rPr sz="2000" spc="20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21297"/>
                </a:solidFill>
                <a:latin typeface="Arial"/>
                <a:cs typeface="Arial"/>
              </a:rPr>
              <a:t>нова</a:t>
            </a:r>
            <a:r>
              <a:rPr sz="2000" spc="540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21297"/>
                </a:solidFill>
                <a:latin typeface="Arial"/>
                <a:cs typeface="Arial"/>
              </a:rPr>
              <a:t>организација</a:t>
            </a:r>
            <a:r>
              <a:rPr sz="2000" spc="540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21297"/>
                </a:solidFill>
                <a:latin typeface="Arial"/>
                <a:cs typeface="Arial"/>
              </a:rPr>
              <a:t>на </a:t>
            </a:r>
            <a:r>
              <a:rPr sz="2000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F21297"/>
                </a:solidFill>
                <a:latin typeface="Arial"/>
                <a:cs typeface="Arial"/>
              </a:rPr>
              <a:t>животот.</a:t>
            </a:r>
            <a:r>
              <a:rPr sz="2000" spc="-45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21297"/>
                </a:solidFill>
                <a:latin typeface="Arial"/>
                <a:cs typeface="Arial"/>
              </a:rPr>
              <a:t>Покрај</a:t>
            </a:r>
            <a:r>
              <a:rPr sz="2000" spc="5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21297"/>
                </a:solidFill>
                <a:latin typeface="Arial"/>
                <a:cs typeface="Arial"/>
              </a:rPr>
              <a:t>тоа</a:t>
            </a:r>
            <a:r>
              <a:rPr sz="2000" spc="-5" dirty="0">
                <a:solidFill>
                  <a:srgbClr val="F21297"/>
                </a:solidFill>
                <a:latin typeface="Arial"/>
                <a:cs typeface="Arial"/>
              </a:rPr>
              <a:t> се</a:t>
            </a:r>
            <a:r>
              <a:rPr sz="2000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21297"/>
                </a:solidFill>
                <a:latin typeface="Arial"/>
                <a:cs typeface="Arial"/>
              </a:rPr>
              <a:t>изложува</a:t>
            </a:r>
            <a:r>
              <a:rPr sz="2000" spc="-5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21297"/>
                </a:solidFill>
                <a:latin typeface="Arial"/>
                <a:cs typeface="Arial"/>
              </a:rPr>
              <a:t>на</a:t>
            </a:r>
            <a:r>
              <a:rPr sz="2000" spc="5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21297"/>
                </a:solidFill>
                <a:latin typeface="Arial"/>
                <a:cs typeface="Arial"/>
              </a:rPr>
              <a:t>системот</a:t>
            </a:r>
            <a:r>
              <a:rPr sz="2000" spc="-5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dirty="0" err="1">
                <a:solidFill>
                  <a:srgbClr val="F21297"/>
                </a:solidFill>
                <a:latin typeface="Arial"/>
                <a:cs typeface="Arial"/>
              </a:rPr>
              <a:t>на</a:t>
            </a:r>
            <a:r>
              <a:rPr sz="2000" spc="5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spc="-15" dirty="0" err="1">
                <a:solidFill>
                  <a:srgbClr val="F21297"/>
                </a:solidFill>
                <a:latin typeface="Arial"/>
                <a:cs typeface="Arial"/>
              </a:rPr>
              <a:t>вреднување</a:t>
            </a:r>
            <a:r>
              <a:rPr lang="mk-MK" sz="2000" spc="-15" dirty="0">
                <a:solidFill>
                  <a:srgbClr val="F21297"/>
                </a:solidFill>
                <a:latin typeface="Arial"/>
                <a:cs typeface="Arial"/>
              </a:rPr>
              <a:t> и </a:t>
            </a:r>
            <a:r>
              <a:rPr sz="2000" spc="-10" dirty="0" err="1">
                <a:solidFill>
                  <a:srgbClr val="F21297"/>
                </a:solidFill>
                <a:latin typeface="Arial"/>
                <a:cs typeface="Arial"/>
              </a:rPr>
              <a:t>натпреварување</a:t>
            </a:r>
            <a:r>
              <a:rPr sz="2000" spc="-25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F21297"/>
                </a:solidFill>
                <a:latin typeface="Arial"/>
                <a:cs typeface="Arial"/>
              </a:rPr>
              <a:t>со</a:t>
            </a:r>
            <a:r>
              <a:rPr sz="2000" spc="-30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21297"/>
                </a:solidFill>
                <a:latin typeface="Arial"/>
                <a:cs typeface="Arial"/>
              </a:rPr>
              <a:t>можност</a:t>
            </a:r>
            <a:r>
              <a:rPr sz="2000" spc="-40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21297"/>
                </a:solidFill>
                <a:latin typeface="Arial"/>
                <a:cs typeface="Arial"/>
              </a:rPr>
              <a:t>за</a:t>
            </a:r>
            <a:r>
              <a:rPr sz="2000" spc="-30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F21297"/>
                </a:solidFill>
                <a:latin typeface="Arial"/>
                <a:cs typeface="Arial"/>
              </a:rPr>
              <a:t>неуспех</a:t>
            </a:r>
            <a:r>
              <a:rPr sz="2000" spc="-5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21297"/>
                </a:solidFill>
                <a:latin typeface="Arial"/>
                <a:cs typeface="Arial"/>
              </a:rPr>
              <a:t>и</a:t>
            </a:r>
            <a:r>
              <a:rPr sz="2000" spc="-20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F21297"/>
                </a:solidFill>
                <a:latin typeface="Arial"/>
                <a:cs typeface="Arial"/>
              </a:rPr>
              <a:t>критика.</a:t>
            </a:r>
            <a:endParaRPr sz="2000" dirty="0">
              <a:solidFill>
                <a:srgbClr val="F21297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 dirty="0">
              <a:solidFill>
                <a:srgbClr val="F21297"/>
              </a:solidFill>
              <a:latin typeface="Arial"/>
              <a:cs typeface="Arial"/>
            </a:endParaRPr>
          </a:p>
          <a:p>
            <a:pPr marL="328295" marR="327025" algn="ctr">
              <a:lnSpc>
                <a:spcPct val="100000"/>
              </a:lnSpc>
            </a:pPr>
            <a:r>
              <a:rPr sz="2000" b="1" spc="-10" dirty="0">
                <a:solidFill>
                  <a:srgbClr val="F21297"/>
                </a:solidFill>
                <a:latin typeface="Arial"/>
                <a:cs typeface="Arial"/>
              </a:rPr>
              <a:t>Хронолошката зрелост </a:t>
            </a:r>
            <a:r>
              <a:rPr sz="2000" spc="-5" dirty="0">
                <a:solidFill>
                  <a:srgbClr val="F21297"/>
                </a:solidFill>
                <a:latin typeface="Arial"/>
                <a:cs typeface="Arial"/>
              </a:rPr>
              <a:t>не </a:t>
            </a:r>
            <a:r>
              <a:rPr sz="2000" dirty="0">
                <a:solidFill>
                  <a:srgbClr val="F21297"/>
                </a:solidFill>
                <a:latin typeface="Arial"/>
                <a:cs typeface="Arial"/>
              </a:rPr>
              <a:t>е </a:t>
            </a:r>
            <a:r>
              <a:rPr sz="2000" spc="-15" dirty="0">
                <a:solidFill>
                  <a:srgbClr val="F21297"/>
                </a:solidFill>
                <a:latin typeface="Arial"/>
                <a:cs typeface="Arial"/>
              </a:rPr>
              <a:t>единствен </a:t>
            </a:r>
            <a:r>
              <a:rPr sz="2000" spc="-10" dirty="0">
                <a:solidFill>
                  <a:srgbClr val="F21297"/>
                </a:solidFill>
                <a:latin typeface="Arial"/>
                <a:cs typeface="Arial"/>
              </a:rPr>
              <a:t>критериум </a:t>
            </a:r>
            <a:r>
              <a:rPr sz="2000" dirty="0">
                <a:solidFill>
                  <a:srgbClr val="F21297"/>
                </a:solidFill>
                <a:latin typeface="Arial"/>
                <a:cs typeface="Arial"/>
              </a:rPr>
              <a:t>за </a:t>
            </a:r>
            <a:r>
              <a:rPr sz="2000" spc="-5" dirty="0">
                <a:solidFill>
                  <a:srgbClr val="F21297"/>
                </a:solidFill>
                <a:latin typeface="Arial"/>
                <a:cs typeface="Arial"/>
              </a:rPr>
              <a:t>упис </a:t>
            </a:r>
            <a:r>
              <a:rPr sz="2000" spc="-15" dirty="0">
                <a:solidFill>
                  <a:srgbClr val="F21297"/>
                </a:solidFill>
                <a:latin typeface="Arial"/>
                <a:cs typeface="Arial"/>
              </a:rPr>
              <a:t>во </a:t>
            </a:r>
            <a:r>
              <a:rPr sz="2000" spc="-545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21297"/>
                </a:solidFill>
                <a:latin typeface="Arial"/>
                <a:cs typeface="Arial"/>
              </a:rPr>
              <a:t>училиште.</a:t>
            </a:r>
            <a:endParaRPr sz="2000" dirty="0">
              <a:solidFill>
                <a:srgbClr val="F21297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 dirty="0">
              <a:solidFill>
                <a:srgbClr val="F21297"/>
              </a:solidFill>
              <a:latin typeface="Arial"/>
              <a:cs typeface="Arial"/>
            </a:endParaRPr>
          </a:p>
          <a:p>
            <a:pPr marL="247015" marR="232410" algn="ctr">
              <a:lnSpc>
                <a:spcPts val="2340"/>
              </a:lnSpc>
              <a:spcBef>
                <a:spcPts val="5"/>
              </a:spcBef>
            </a:pPr>
            <a:r>
              <a:rPr sz="2000" b="1" spc="-10" dirty="0">
                <a:solidFill>
                  <a:srgbClr val="F21297"/>
                </a:solidFill>
                <a:latin typeface="Arial"/>
                <a:cs typeface="Arial"/>
              </a:rPr>
              <a:t>Зрелоста</a:t>
            </a:r>
            <a:r>
              <a:rPr sz="2000" b="1" spc="5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21297"/>
                </a:solidFill>
                <a:latin typeface="Arial"/>
                <a:cs typeface="Arial"/>
              </a:rPr>
              <a:t>за</a:t>
            </a:r>
            <a:r>
              <a:rPr sz="2000" b="1" spc="10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21297"/>
                </a:solidFill>
                <a:latin typeface="Arial"/>
                <a:cs typeface="Arial"/>
              </a:rPr>
              <a:t>училиште</a:t>
            </a:r>
            <a:r>
              <a:rPr sz="2000" b="1" spc="30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b="1" spc="-5" dirty="0" err="1">
                <a:solidFill>
                  <a:srgbClr val="F21297"/>
                </a:solidFill>
                <a:latin typeface="Arial"/>
                <a:cs typeface="Arial"/>
              </a:rPr>
              <a:t>опфаќа</a:t>
            </a:r>
            <a:r>
              <a:rPr sz="2000" b="1" spc="25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b="1" spc="-5" dirty="0" err="1">
                <a:solidFill>
                  <a:srgbClr val="F21297"/>
                </a:solidFill>
                <a:latin typeface="Arial"/>
                <a:cs typeface="Arial"/>
              </a:rPr>
              <a:t>физичка</a:t>
            </a:r>
            <a:r>
              <a:rPr lang="mk-MK" sz="2000" b="1" spc="10" dirty="0">
                <a:solidFill>
                  <a:srgbClr val="F21297"/>
                </a:solidFill>
                <a:latin typeface="Arial"/>
                <a:cs typeface="Arial"/>
              </a:rPr>
              <a:t>, </a:t>
            </a:r>
            <a:r>
              <a:rPr lang="mk-MK" sz="2000" b="1" dirty="0">
                <a:solidFill>
                  <a:srgbClr val="F21297"/>
                </a:solidFill>
                <a:latin typeface="Arial"/>
                <a:cs typeface="Arial"/>
              </a:rPr>
              <a:t>емоционална</a:t>
            </a:r>
            <a:r>
              <a:rPr lang="mk-MK" sz="2000" b="1" spc="-40" dirty="0">
                <a:solidFill>
                  <a:srgbClr val="F21297"/>
                </a:solidFill>
                <a:latin typeface="Arial"/>
                <a:cs typeface="Arial"/>
              </a:rPr>
              <a:t> и социјална </a:t>
            </a:r>
            <a:r>
              <a:rPr sz="2000" b="1" spc="-10" dirty="0" err="1">
                <a:solidFill>
                  <a:srgbClr val="F21297"/>
                </a:solidFill>
                <a:latin typeface="Arial"/>
                <a:cs typeface="Arial"/>
              </a:rPr>
              <a:t>зрелост</a:t>
            </a:r>
            <a:r>
              <a:rPr lang="mk-MK" sz="2000" b="1" spc="-10" dirty="0">
                <a:solidFill>
                  <a:srgbClr val="F21297"/>
                </a:solidFill>
                <a:latin typeface="Arial"/>
                <a:cs typeface="Arial"/>
              </a:rPr>
              <a:t> како и самостојност на детето.</a:t>
            </a:r>
            <a:endParaRPr sz="2000" dirty="0">
              <a:solidFill>
                <a:srgbClr val="F21297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41470" y="635253"/>
            <a:ext cx="39173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21297"/>
                </a:solidFill>
              </a:rPr>
              <a:t>Препораки</a:t>
            </a:r>
            <a:r>
              <a:rPr spc="-45" dirty="0">
                <a:solidFill>
                  <a:srgbClr val="F21297"/>
                </a:solidFill>
              </a:rPr>
              <a:t> </a:t>
            </a:r>
            <a:r>
              <a:rPr spc="-20" dirty="0">
                <a:solidFill>
                  <a:srgbClr val="F21297"/>
                </a:solidFill>
              </a:rPr>
              <a:t>за</a:t>
            </a:r>
            <a:r>
              <a:rPr spc="-40" dirty="0">
                <a:solidFill>
                  <a:srgbClr val="F21297"/>
                </a:solidFill>
              </a:rPr>
              <a:t> </a:t>
            </a:r>
            <a:r>
              <a:rPr spc="-10" dirty="0">
                <a:solidFill>
                  <a:srgbClr val="F21297"/>
                </a:solidFill>
              </a:rPr>
              <a:t>родителите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1458" y="2590800"/>
            <a:ext cx="8150859" cy="429155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spc="-15" dirty="0">
                <a:solidFill>
                  <a:srgbClr val="F21297"/>
                </a:solidFill>
                <a:latin typeface="Arial"/>
                <a:cs typeface="Arial"/>
              </a:rPr>
              <a:t>Потенцирајте</a:t>
            </a:r>
            <a:r>
              <a:rPr sz="2000" spc="-10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21297"/>
                </a:solidFill>
                <a:latin typeface="Arial"/>
                <a:cs typeface="Arial"/>
              </a:rPr>
              <a:t>ја</a:t>
            </a:r>
            <a:r>
              <a:rPr sz="2000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21297"/>
                </a:solidFill>
                <a:latin typeface="Arial"/>
                <a:cs typeface="Arial"/>
              </a:rPr>
              <a:t>особеноста</a:t>
            </a:r>
            <a:r>
              <a:rPr sz="2000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21297"/>
                </a:solidFill>
                <a:latin typeface="Arial"/>
                <a:cs typeface="Arial"/>
              </a:rPr>
              <a:t>на</a:t>
            </a:r>
            <a:r>
              <a:rPr sz="2000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F21297"/>
                </a:solidFill>
                <a:latin typeface="Arial"/>
                <a:cs typeface="Arial"/>
              </a:rPr>
              <a:t>своето</a:t>
            </a:r>
            <a:r>
              <a:rPr sz="2000" spc="-20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F21297"/>
                </a:solidFill>
                <a:latin typeface="Arial"/>
                <a:cs typeface="Arial"/>
              </a:rPr>
              <a:t>дете!</a:t>
            </a:r>
            <a:r>
              <a:rPr sz="2000" spc="-20" dirty="0">
                <a:solidFill>
                  <a:srgbClr val="F21297"/>
                </a:solidFill>
                <a:latin typeface="Arial"/>
                <a:cs typeface="Arial"/>
              </a:rPr>
              <a:t> Поттикнете</a:t>
            </a:r>
            <a:r>
              <a:rPr sz="2000" spc="-15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21297"/>
                </a:solidFill>
                <a:latin typeface="Arial"/>
                <a:cs typeface="Arial"/>
              </a:rPr>
              <a:t>ја</a:t>
            </a:r>
            <a:r>
              <a:rPr sz="2000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21297"/>
                </a:solidFill>
                <a:latin typeface="Arial"/>
                <a:cs typeface="Arial"/>
              </a:rPr>
              <a:t>онаа </a:t>
            </a:r>
            <a:r>
              <a:rPr sz="2000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21297"/>
                </a:solidFill>
                <a:latin typeface="Arial"/>
                <a:cs typeface="Arial"/>
              </a:rPr>
              <a:t>активност </a:t>
            </a:r>
            <a:r>
              <a:rPr sz="2000" spc="-20" dirty="0">
                <a:solidFill>
                  <a:srgbClr val="F21297"/>
                </a:solidFill>
                <a:latin typeface="Arial"/>
                <a:cs typeface="Arial"/>
              </a:rPr>
              <a:t>во </a:t>
            </a:r>
            <a:r>
              <a:rPr sz="2000" dirty="0">
                <a:solidFill>
                  <a:srgbClr val="F21297"/>
                </a:solidFill>
                <a:latin typeface="Arial"/>
                <a:cs typeface="Arial"/>
              </a:rPr>
              <a:t>која е </a:t>
            </a:r>
            <a:r>
              <a:rPr sz="2000" spc="-10" dirty="0">
                <a:solidFill>
                  <a:srgbClr val="F21297"/>
                </a:solidFill>
                <a:latin typeface="Arial"/>
                <a:cs typeface="Arial"/>
              </a:rPr>
              <a:t>успешно </a:t>
            </a:r>
            <a:r>
              <a:rPr sz="2000" spc="-5" dirty="0">
                <a:solidFill>
                  <a:srgbClr val="F21297"/>
                </a:solidFill>
                <a:latin typeface="Arial"/>
                <a:cs typeface="Arial"/>
              </a:rPr>
              <a:t>бидејќи на </a:t>
            </a:r>
            <a:r>
              <a:rPr sz="2000" spc="-15" dirty="0">
                <a:solidFill>
                  <a:srgbClr val="F21297"/>
                </a:solidFill>
                <a:latin typeface="Arial"/>
                <a:cs typeface="Arial"/>
              </a:rPr>
              <a:t>тој начин </a:t>
            </a:r>
            <a:r>
              <a:rPr sz="2000" spc="-5" dirty="0">
                <a:solidFill>
                  <a:srgbClr val="F21297"/>
                </a:solidFill>
                <a:latin typeface="Arial"/>
                <a:cs typeface="Arial"/>
              </a:rPr>
              <a:t>ќе ја </a:t>
            </a:r>
            <a:r>
              <a:rPr sz="2000" spc="-15" dirty="0">
                <a:solidFill>
                  <a:srgbClr val="F21297"/>
                </a:solidFill>
                <a:latin typeface="Arial"/>
                <a:cs typeface="Arial"/>
              </a:rPr>
              <a:t>зајакнете </a:t>
            </a:r>
            <a:r>
              <a:rPr sz="2000" spc="-10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F21297"/>
                </a:solidFill>
                <a:latin typeface="Arial"/>
                <a:cs typeface="Arial"/>
              </a:rPr>
              <a:t>неговата</a:t>
            </a:r>
            <a:r>
              <a:rPr sz="2000" spc="240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F21297"/>
                </a:solidFill>
                <a:latin typeface="Arial"/>
                <a:cs typeface="Arial"/>
              </a:rPr>
              <a:t>самостојност,</a:t>
            </a:r>
            <a:r>
              <a:rPr sz="2000" spc="220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21297"/>
                </a:solidFill>
                <a:latin typeface="Arial"/>
                <a:cs typeface="Arial"/>
              </a:rPr>
              <a:t>создавајќи</a:t>
            </a:r>
            <a:r>
              <a:rPr sz="2000" spc="240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21297"/>
                </a:solidFill>
                <a:latin typeface="Arial"/>
                <a:cs typeface="Arial"/>
              </a:rPr>
              <a:t>чувство</a:t>
            </a:r>
            <a:r>
              <a:rPr sz="2000" spc="235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21297"/>
                </a:solidFill>
                <a:latin typeface="Arial"/>
                <a:cs typeface="Arial"/>
              </a:rPr>
              <a:t>на</a:t>
            </a:r>
            <a:r>
              <a:rPr sz="2000" spc="229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F21297"/>
                </a:solidFill>
                <a:latin typeface="Arial"/>
                <a:cs typeface="Arial"/>
              </a:rPr>
              <a:t>успех</a:t>
            </a:r>
            <a:r>
              <a:rPr sz="2000" spc="229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21297"/>
                </a:solidFill>
                <a:latin typeface="Arial"/>
                <a:cs typeface="Arial"/>
              </a:rPr>
              <a:t>и</a:t>
            </a:r>
            <a:r>
              <a:rPr sz="2000" spc="229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21297"/>
                </a:solidFill>
                <a:latin typeface="Arial"/>
                <a:cs typeface="Arial"/>
              </a:rPr>
              <a:t>мотивација</a:t>
            </a:r>
            <a:r>
              <a:rPr sz="2000" spc="240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21297"/>
                </a:solidFill>
                <a:latin typeface="Arial"/>
                <a:cs typeface="Arial"/>
              </a:rPr>
              <a:t>и </a:t>
            </a:r>
            <a:r>
              <a:rPr sz="2000" spc="-545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21297"/>
                </a:solidFill>
                <a:latin typeface="Arial"/>
                <a:cs typeface="Arial"/>
              </a:rPr>
              <a:t>за</a:t>
            </a:r>
            <a:r>
              <a:rPr sz="2000" spc="-20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21297"/>
                </a:solidFill>
                <a:latin typeface="Arial"/>
                <a:cs typeface="Arial"/>
              </a:rPr>
              <a:t>оние</a:t>
            </a:r>
            <a:r>
              <a:rPr sz="2000" spc="-35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21297"/>
                </a:solidFill>
                <a:latin typeface="Arial"/>
                <a:cs typeface="Arial"/>
              </a:rPr>
              <a:t>активности</a:t>
            </a:r>
            <a:r>
              <a:rPr sz="2000" spc="-40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F21297"/>
                </a:solidFill>
                <a:latin typeface="Arial"/>
                <a:cs typeface="Arial"/>
              </a:rPr>
              <a:t>во</a:t>
            </a:r>
            <a:r>
              <a:rPr sz="2000" spc="-5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F21297"/>
                </a:solidFill>
                <a:latin typeface="Arial"/>
                <a:cs typeface="Arial"/>
              </a:rPr>
              <a:t>кои</a:t>
            </a:r>
            <a:r>
              <a:rPr sz="2000" spc="-20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21297"/>
                </a:solidFill>
                <a:latin typeface="Arial"/>
                <a:cs typeface="Arial"/>
              </a:rPr>
              <a:t>е</a:t>
            </a:r>
            <a:r>
              <a:rPr sz="2000" spc="-15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21297"/>
                </a:solidFill>
                <a:latin typeface="Arial"/>
                <a:cs typeface="Arial"/>
              </a:rPr>
              <a:t>помалку</a:t>
            </a:r>
            <a:r>
              <a:rPr sz="2000" spc="-5" dirty="0">
                <a:solidFill>
                  <a:srgbClr val="F21297"/>
                </a:solidFill>
                <a:latin typeface="Arial"/>
                <a:cs typeface="Arial"/>
              </a:rPr>
              <a:t> успешно.</a:t>
            </a:r>
            <a:endParaRPr sz="2000" dirty="0">
              <a:solidFill>
                <a:srgbClr val="F21297"/>
              </a:solidFill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sz="2000" spc="-15" dirty="0">
                <a:solidFill>
                  <a:srgbClr val="F21297"/>
                </a:solidFill>
                <a:latin typeface="Arial"/>
                <a:cs typeface="Arial"/>
              </a:rPr>
              <a:t>Развивајте</a:t>
            </a:r>
            <a:r>
              <a:rPr sz="2000" spc="-20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F21297"/>
                </a:solidFill>
                <a:latin typeface="Arial"/>
                <a:cs typeface="Arial"/>
              </a:rPr>
              <a:t>кај</a:t>
            </a:r>
            <a:r>
              <a:rPr sz="2000" spc="-25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F21297"/>
                </a:solidFill>
                <a:latin typeface="Arial"/>
                <a:cs typeface="Arial"/>
              </a:rPr>
              <a:t>детето</a:t>
            </a:r>
            <a:r>
              <a:rPr sz="2000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21297"/>
                </a:solidFill>
                <a:latin typeface="Arial"/>
                <a:cs typeface="Arial"/>
              </a:rPr>
              <a:t>позитивен</a:t>
            </a:r>
            <a:r>
              <a:rPr sz="2000" spc="-35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21297"/>
                </a:solidFill>
                <a:latin typeface="Arial"/>
                <a:cs typeface="Arial"/>
              </a:rPr>
              <a:t>став</a:t>
            </a:r>
            <a:r>
              <a:rPr sz="2000" spc="-15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21297"/>
                </a:solidFill>
                <a:latin typeface="Arial"/>
                <a:cs typeface="Arial"/>
              </a:rPr>
              <a:t>спрема</a:t>
            </a:r>
            <a:r>
              <a:rPr sz="2000" spc="-35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F21297"/>
                </a:solidFill>
                <a:latin typeface="Arial"/>
                <a:cs typeface="Arial"/>
              </a:rPr>
              <a:t>училиштето!</a:t>
            </a:r>
            <a:endParaRPr sz="2000" dirty="0">
              <a:solidFill>
                <a:srgbClr val="F21297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00" dirty="0">
              <a:solidFill>
                <a:srgbClr val="F21297"/>
              </a:solidFill>
              <a:latin typeface="Arial"/>
              <a:cs typeface="Arial"/>
            </a:endParaRPr>
          </a:p>
          <a:p>
            <a:pPr marL="12700" marR="12065" algn="just">
              <a:lnSpc>
                <a:spcPct val="100000"/>
              </a:lnSpc>
            </a:pPr>
            <a:r>
              <a:rPr sz="2000" spc="-30" dirty="0">
                <a:solidFill>
                  <a:srgbClr val="F21297"/>
                </a:solidFill>
                <a:latin typeface="Arial"/>
                <a:cs typeface="Arial"/>
              </a:rPr>
              <a:t>Подгответе го </a:t>
            </a:r>
            <a:r>
              <a:rPr sz="2000" spc="-40" dirty="0">
                <a:solidFill>
                  <a:srgbClr val="F21297"/>
                </a:solidFill>
                <a:latin typeface="Arial"/>
                <a:cs typeface="Arial"/>
              </a:rPr>
              <a:t>детето </a:t>
            </a:r>
            <a:r>
              <a:rPr sz="2000" spc="-5" dirty="0">
                <a:solidFill>
                  <a:srgbClr val="F21297"/>
                </a:solidFill>
                <a:latin typeface="Arial"/>
                <a:cs typeface="Arial"/>
              </a:rPr>
              <a:t>на </a:t>
            </a:r>
            <a:r>
              <a:rPr sz="2000" spc="-10" dirty="0">
                <a:solidFill>
                  <a:srgbClr val="F21297"/>
                </a:solidFill>
                <a:latin typeface="Arial"/>
                <a:cs typeface="Arial"/>
              </a:rPr>
              <a:t>промените </a:t>
            </a:r>
            <a:r>
              <a:rPr sz="2000" dirty="0">
                <a:solidFill>
                  <a:srgbClr val="F21297"/>
                </a:solidFill>
                <a:latin typeface="Arial"/>
                <a:cs typeface="Arial"/>
              </a:rPr>
              <a:t>кои </a:t>
            </a:r>
            <a:r>
              <a:rPr sz="2000" spc="-25" dirty="0">
                <a:solidFill>
                  <a:srgbClr val="F21297"/>
                </a:solidFill>
                <a:latin typeface="Arial"/>
                <a:cs typeface="Arial"/>
              </a:rPr>
              <a:t>го </a:t>
            </a:r>
            <a:r>
              <a:rPr sz="2000" spc="-15" dirty="0">
                <a:solidFill>
                  <a:srgbClr val="F21297"/>
                </a:solidFill>
                <a:latin typeface="Arial"/>
                <a:cs typeface="Arial"/>
              </a:rPr>
              <a:t>очекуваат </a:t>
            </a:r>
            <a:r>
              <a:rPr sz="2000" spc="-5" dirty="0">
                <a:solidFill>
                  <a:srgbClr val="F21297"/>
                </a:solidFill>
                <a:latin typeface="Arial"/>
                <a:cs typeface="Arial"/>
              </a:rPr>
              <a:t>на </a:t>
            </a:r>
            <a:r>
              <a:rPr sz="2000" spc="-15" dirty="0">
                <a:solidFill>
                  <a:srgbClr val="F21297"/>
                </a:solidFill>
                <a:latin typeface="Arial"/>
                <a:cs typeface="Arial"/>
              </a:rPr>
              <a:t>преминот </a:t>
            </a:r>
            <a:r>
              <a:rPr sz="2000" spc="-50" dirty="0">
                <a:solidFill>
                  <a:srgbClr val="F21297"/>
                </a:solidFill>
                <a:latin typeface="Arial"/>
                <a:cs typeface="Arial"/>
              </a:rPr>
              <a:t>од </a:t>
            </a:r>
            <a:r>
              <a:rPr sz="2000" spc="-45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F21297"/>
                </a:solidFill>
                <a:latin typeface="Arial"/>
                <a:cs typeface="Arial"/>
              </a:rPr>
              <a:t>градинка</a:t>
            </a:r>
            <a:r>
              <a:rPr sz="2000" spc="-45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F21297"/>
                </a:solidFill>
                <a:latin typeface="Arial"/>
                <a:cs typeface="Arial"/>
              </a:rPr>
              <a:t>во </a:t>
            </a:r>
            <a:r>
              <a:rPr sz="2000" spc="-5" dirty="0">
                <a:solidFill>
                  <a:srgbClr val="F21297"/>
                </a:solidFill>
                <a:latin typeface="Arial"/>
                <a:cs typeface="Arial"/>
              </a:rPr>
              <a:t>училиште.</a:t>
            </a:r>
            <a:endParaRPr sz="2000" dirty="0">
              <a:solidFill>
                <a:srgbClr val="F21297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00" dirty="0">
              <a:solidFill>
                <a:srgbClr val="F21297"/>
              </a:solidFill>
              <a:latin typeface="Arial"/>
              <a:cs typeface="Arial"/>
            </a:endParaRPr>
          </a:p>
          <a:p>
            <a:pPr marL="12700" marR="5715" algn="just">
              <a:lnSpc>
                <a:spcPct val="100000"/>
              </a:lnSpc>
              <a:spcBef>
                <a:spcPts val="5"/>
              </a:spcBef>
            </a:pPr>
            <a:r>
              <a:rPr sz="2000" spc="-20" dirty="0">
                <a:solidFill>
                  <a:srgbClr val="F21297"/>
                </a:solidFill>
                <a:latin typeface="Arial"/>
                <a:cs typeface="Arial"/>
              </a:rPr>
              <a:t>Оставете </a:t>
            </a:r>
            <a:r>
              <a:rPr sz="2000" spc="10" dirty="0">
                <a:solidFill>
                  <a:srgbClr val="F21297"/>
                </a:solidFill>
                <a:latin typeface="Arial"/>
                <a:cs typeface="Arial"/>
              </a:rPr>
              <a:t>му </a:t>
            </a:r>
            <a:r>
              <a:rPr sz="2000" spc="-5" dirty="0">
                <a:solidFill>
                  <a:srgbClr val="F21297"/>
                </a:solidFill>
                <a:latin typeface="Arial"/>
                <a:cs typeface="Arial"/>
              </a:rPr>
              <a:t>на </a:t>
            </a:r>
            <a:r>
              <a:rPr sz="2000" spc="-40" dirty="0">
                <a:solidFill>
                  <a:srgbClr val="F21297"/>
                </a:solidFill>
                <a:latin typeface="Arial"/>
                <a:cs typeface="Arial"/>
              </a:rPr>
              <a:t>детето </a:t>
            </a:r>
            <a:r>
              <a:rPr sz="2000" spc="-5" dirty="0">
                <a:solidFill>
                  <a:srgbClr val="F21297"/>
                </a:solidFill>
                <a:latin typeface="Arial"/>
                <a:cs typeface="Arial"/>
              </a:rPr>
              <a:t>време </a:t>
            </a:r>
            <a:r>
              <a:rPr sz="2000" dirty="0">
                <a:solidFill>
                  <a:srgbClr val="F21297"/>
                </a:solidFill>
                <a:latin typeface="Arial"/>
                <a:cs typeface="Arial"/>
              </a:rPr>
              <a:t>за </a:t>
            </a:r>
            <a:r>
              <a:rPr sz="2000" spc="-10" dirty="0">
                <a:solidFill>
                  <a:srgbClr val="F21297"/>
                </a:solidFill>
                <a:latin typeface="Arial"/>
                <a:cs typeface="Arial"/>
              </a:rPr>
              <a:t>игра! </a:t>
            </a:r>
            <a:r>
              <a:rPr sz="2000" dirty="0">
                <a:solidFill>
                  <a:srgbClr val="F21297"/>
                </a:solidFill>
                <a:latin typeface="Arial"/>
                <a:cs typeface="Arial"/>
              </a:rPr>
              <a:t>Преку </a:t>
            </a:r>
            <a:r>
              <a:rPr sz="2000" spc="-10" dirty="0">
                <a:solidFill>
                  <a:srgbClr val="F21297"/>
                </a:solidFill>
                <a:latin typeface="Arial"/>
                <a:cs typeface="Arial"/>
              </a:rPr>
              <a:t>игра </a:t>
            </a:r>
            <a:r>
              <a:rPr sz="2000" spc="-40" dirty="0">
                <a:solidFill>
                  <a:srgbClr val="F21297"/>
                </a:solidFill>
                <a:latin typeface="Arial"/>
                <a:cs typeface="Arial"/>
              </a:rPr>
              <a:t>детето </a:t>
            </a:r>
            <a:r>
              <a:rPr sz="2000" spc="-5" dirty="0">
                <a:solidFill>
                  <a:srgbClr val="F21297"/>
                </a:solidFill>
                <a:latin typeface="Arial"/>
                <a:cs typeface="Arial"/>
              </a:rPr>
              <a:t>најлесно </a:t>
            </a:r>
            <a:r>
              <a:rPr sz="2000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21297"/>
                </a:solidFill>
                <a:latin typeface="Arial"/>
                <a:cs typeface="Arial"/>
              </a:rPr>
              <a:t>учи, </a:t>
            </a:r>
            <a:r>
              <a:rPr sz="2000" dirty="0">
                <a:solidFill>
                  <a:srgbClr val="F21297"/>
                </a:solidFill>
                <a:latin typeface="Arial"/>
                <a:cs typeface="Arial"/>
              </a:rPr>
              <a:t>се </a:t>
            </a:r>
            <a:r>
              <a:rPr sz="2000" spc="-20" dirty="0">
                <a:solidFill>
                  <a:srgbClr val="F21297"/>
                </a:solidFill>
                <a:latin typeface="Arial"/>
                <a:cs typeface="Arial"/>
              </a:rPr>
              <a:t>забавува </a:t>
            </a:r>
            <a:r>
              <a:rPr sz="2000" dirty="0">
                <a:solidFill>
                  <a:srgbClr val="F21297"/>
                </a:solidFill>
                <a:latin typeface="Arial"/>
                <a:cs typeface="Arial"/>
              </a:rPr>
              <a:t>и </a:t>
            </a:r>
            <a:r>
              <a:rPr sz="2000" spc="-15" dirty="0">
                <a:solidFill>
                  <a:srgbClr val="F21297"/>
                </a:solidFill>
                <a:latin typeface="Arial"/>
                <a:cs typeface="Arial"/>
              </a:rPr>
              <a:t>развива</a:t>
            </a:r>
            <a:r>
              <a:rPr sz="2000" spc="-10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F21297"/>
                </a:solidFill>
                <a:latin typeface="Arial"/>
                <a:cs typeface="Arial"/>
              </a:rPr>
              <a:t>однесување </a:t>
            </a:r>
            <a:r>
              <a:rPr sz="2000" spc="-10" dirty="0">
                <a:solidFill>
                  <a:srgbClr val="F21297"/>
                </a:solidFill>
                <a:latin typeface="Arial"/>
                <a:cs typeface="Arial"/>
              </a:rPr>
              <a:t>насочено </a:t>
            </a:r>
            <a:r>
              <a:rPr sz="2000" dirty="0">
                <a:solidFill>
                  <a:srgbClr val="F21297"/>
                </a:solidFill>
                <a:latin typeface="Arial"/>
                <a:cs typeface="Arial"/>
              </a:rPr>
              <a:t>спрема </a:t>
            </a:r>
            <a:r>
              <a:rPr sz="2000" spc="-25" dirty="0">
                <a:solidFill>
                  <a:srgbClr val="F21297"/>
                </a:solidFill>
                <a:latin typeface="Arial"/>
                <a:cs typeface="Arial"/>
              </a:rPr>
              <a:t>целта, </a:t>
            </a:r>
            <a:r>
              <a:rPr sz="2000" spc="-5" dirty="0">
                <a:solidFill>
                  <a:srgbClr val="F21297"/>
                </a:solidFill>
                <a:latin typeface="Arial"/>
                <a:cs typeface="Arial"/>
              </a:rPr>
              <a:t>ја </a:t>
            </a:r>
            <a:r>
              <a:rPr sz="2000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21297"/>
                </a:solidFill>
                <a:latin typeface="Arial"/>
                <a:cs typeface="Arial"/>
              </a:rPr>
              <a:t>разива</a:t>
            </a:r>
            <a:r>
              <a:rPr sz="2000" spc="-40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F21297"/>
                </a:solidFill>
                <a:latin typeface="Arial"/>
                <a:cs typeface="Arial"/>
              </a:rPr>
              <a:t>моториката, фантазијата,</a:t>
            </a:r>
            <a:r>
              <a:rPr sz="2000" spc="-35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21297"/>
                </a:solidFill>
                <a:latin typeface="Arial"/>
                <a:cs typeface="Arial"/>
              </a:rPr>
              <a:t>концентрацијата,</a:t>
            </a:r>
            <a:r>
              <a:rPr sz="2000" spc="-50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21297"/>
                </a:solidFill>
                <a:latin typeface="Arial"/>
                <a:cs typeface="Arial"/>
              </a:rPr>
              <a:t>мислењето,</a:t>
            </a:r>
            <a:endParaRPr sz="2000" dirty="0">
              <a:solidFill>
                <a:srgbClr val="F21297"/>
              </a:solidFill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sz="2000" spc="-25" dirty="0">
                <a:solidFill>
                  <a:srgbClr val="F21297"/>
                </a:solidFill>
                <a:latin typeface="Arial"/>
                <a:cs typeface="Arial"/>
              </a:rPr>
              <a:t>го</a:t>
            </a:r>
            <a:r>
              <a:rPr sz="2000" spc="-20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F21297"/>
                </a:solidFill>
                <a:latin typeface="Arial"/>
                <a:cs typeface="Arial"/>
              </a:rPr>
              <a:t>збогатува</a:t>
            </a:r>
            <a:r>
              <a:rPr sz="2000" spc="-45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F21297"/>
                </a:solidFill>
                <a:latin typeface="Arial"/>
                <a:cs typeface="Arial"/>
              </a:rPr>
              <a:t>говорот </a:t>
            </a:r>
            <a:r>
              <a:rPr sz="2000" dirty="0">
                <a:solidFill>
                  <a:srgbClr val="F21297"/>
                </a:solidFill>
                <a:latin typeface="Arial"/>
                <a:cs typeface="Arial"/>
              </a:rPr>
              <a:t>и</a:t>
            </a:r>
            <a:r>
              <a:rPr sz="2000" spc="-25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21297"/>
                </a:solidFill>
                <a:latin typeface="Arial"/>
                <a:cs typeface="Arial"/>
              </a:rPr>
              <a:t>вештините</a:t>
            </a:r>
            <a:r>
              <a:rPr sz="2000" spc="-25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21297"/>
                </a:solidFill>
                <a:latin typeface="Arial"/>
                <a:cs typeface="Arial"/>
              </a:rPr>
              <a:t>на</a:t>
            </a:r>
            <a:r>
              <a:rPr sz="2000" spc="-20" dirty="0">
                <a:solidFill>
                  <a:srgbClr val="F21297"/>
                </a:solidFill>
                <a:latin typeface="Arial"/>
                <a:cs typeface="Arial"/>
              </a:rPr>
              <a:t> </a:t>
            </a:r>
            <a:r>
              <a:rPr sz="2000" dirty="0" err="1">
                <a:solidFill>
                  <a:srgbClr val="F21297"/>
                </a:solidFill>
                <a:latin typeface="Arial"/>
                <a:cs typeface="Arial"/>
              </a:rPr>
              <a:t>комуникацијата</a:t>
            </a:r>
            <a:r>
              <a:rPr sz="2000" dirty="0">
                <a:solidFill>
                  <a:srgbClr val="F21297"/>
                </a:solidFill>
                <a:latin typeface="Arial"/>
                <a:cs typeface="Arial"/>
              </a:rPr>
              <a:t>.</a:t>
            </a:r>
            <a:endParaRPr lang="mk-MK" sz="2000" dirty="0">
              <a:solidFill>
                <a:srgbClr val="F21297"/>
              </a:solidFill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</a:pPr>
            <a:endParaRPr lang="mk-MK" dirty="0">
              <a:solidFill>
                <a:srgbClr val="F21297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</TotalTime>
  <Words>951</Words>
  <Application>Microsoft Office PowerPoint</Application>
  <PresentationFormat>On-screen Show (4:3)</PresentationFormat>
  <Paragraphs>71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Office Theme</vt:lpstr>
      <vt:lpstr>PowerPoint Presentation</vt:lpstr>
      <vt:lpstr>Запишувањето на детето во прво одделение  е регулирано со член 60, 61,62 и 63 од  Законот за основното образование  („Службен весник на Република Северна  Македонија бр.161/19 и 229/20).</vt:lpstr>
      <vt:lpstr>Запишувањето на детето во  прво одделение</vt:lpstr>
      <vt:lpstr>Децата во прво одделение во основното  училиште се запишуваат во месец МАЈ за  следната учебна година.</vt:lpstr>
      <vt:lpstr>Потребни документи за упис во прво одделение</vt:lpstr>
      <vt:lpstr>Поднесување на  документите, време и место</vt:lpstr>
      <vt:lpstr>Реонизација</vt:lpstr>
      <vt:lpstr>Училиште - нова средина</vt:lpstr>
      <vt:lpstr>Препораки за родителите</vt:lpstr>
      <vt:lpstr>Самостојност на детето  и грижа за себе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Pocko</dc:creator>
  <cp:lastModifiedBy>Соња Богатиноска</cp:lastModifiedBy>
  <cp:revision>17</cp:revision>
  <dcterms:created xsi:type="dcterms:W3CDTF">2022-04-21T06:37:05Z</dcterms:created>
  <dcterms:modified xsi:type="dcterms:W3CDTF">2025-04-16T09:25:51Z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2021-04-29T00:00:00Z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2022-04-21T00:00:00Z</vt:filetime>
  </property>
</Properties>
</file>